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</p:sldIdLst>
  <p:sldSz cy="5143500" cx="9144000"/>
  <p:notesSz cx="6858000" cy="9144000"/>
  <p:embeddedFontLst>
    <p:embeddedFont>
      <p:font typeface="Roboto Slab"/>
      <p:regular r:id="rId90"/>
      <p:bold r:id="rId91"/>
    </p:embeddedFont>
    <p:embeddedFont>
      <p:font typeface="Roboto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024867-A8FD-4308-9448-E73E9127FF0C}">
  <a:tblStyle styleId="{87024867-A8FD-4308-9448-E73E9127FF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578ED5C-0B89-48B6-8039-789E71A3638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font" Target="fonts/Roboto-boldItalic.fntdata"/><Relationship Id="rId50" Type="http://schemas.openxmlformats.org/officeDocument/2006/relationships/slide" Target="slides/slide44.xml"/><Relationship Id="rId94" Type="http://schemas.openxmlformats.org/officeDocument/2006/relationships/font" Target="fonts/Roboto-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RobotoSlab-bold.fntdata"/><Relationship Id="rId90" Type="http://schemas.openxmlformats.org/officeDocument/2006/relationships/font" Target="fonts/RobotoSlab-regular.fntdata"/><Relationship Id="rId93" Type="http://schemas.openxmlformats.org/officeDocument/2006/relationships/font" Target="fonts/Roboto-bold.fntdata"/><Relationship Id="rId92" Type="http://schemas.openxmlformats.org/officeDocument/2006/relationships/font" Target="fonts/Roboto-regular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275aefb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275aefb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https://docs.google.com/spreadsheets/d/1wqjOjf7lZ38MH8qTfnSt7Mgys-fS0sdpJRLiyVBBWIQ/edit?usp=sharing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285842b8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285842b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2d3cb91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2d3cb91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15e9440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15e9440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285842b8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285842b8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275aefba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275aefb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285842b8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285842b8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85842b8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85842b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3d67edd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3d67edd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3d67edd4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3d67edd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fa4fee95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fa4fee95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3d67edd4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3d67edd4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d67edd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3d67edd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3d67edd4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3d67edd4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285842b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285842b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ba205c2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ba205c2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6a08b4f8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6a08b4f8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1b048165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1b048165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6a08b4f8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6a08b4f8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b58ea1d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b58ea1d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306705c8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306705c8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275aefb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275aefb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306705c8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306705c8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fc05c19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fc05c19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285842b8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285842b8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fc05c195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fc05c195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285842b8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285842b8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6a08b4f8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6a08b4f8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fc05c195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fc05c195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1b04816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1b04816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1b048165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1b048165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275aefba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275aefba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2d3cb91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2d3cb91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1b048165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1b048165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306705c8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306705c8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275aefba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6275aefba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1b048165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1b048165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285842b8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6285842b8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306705c8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306705c8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1b048165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1b048165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6a08b4f8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6a08b4f8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6c13a7e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6c13a7e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08b4f8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08b4f8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5a8b660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5a8b660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https://docs.google.com/spreadsheets/d/1wqjOjf7lZ38MH8qTfnSt7Mgys-fS0sdpJRLiyVBBWIQ/edit?usp=sharing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6a08b4f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6a08b4f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6275aefb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6275aefb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1b048165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1b048165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6c13a7ed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6c13a7ed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6a08b4f8f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6a08b4f8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6c13a7e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6c13a7e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285842b8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6285842b8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285842b8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6285842b8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6a08b4f8f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6a08b4f8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6c13a7ed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6c13a7ed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275aefba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275aefba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306705c8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306705c8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1b048165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01b048165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285842b8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285842b8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6285842b84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6285842b84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6285842b8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6285842b8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6285842b8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6285842b8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6c13a7ed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06c13a7ed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bdd88f3c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bdd88f3c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f2c8ba40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f2c8ba40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6285842b8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6285842b8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275aefba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275aefb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bdd88f3cce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bdd88f3cc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bdd88f3cce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bdd88f3cce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06a08b4f8f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06a08b4f8f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6c13a7ed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6c13a7ed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306705c8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306705c8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01b048165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01b048165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87552a9b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87552a9b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87552a9b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87552a9b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87552a9b4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87552a9b4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8dd17e750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8dd17e75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285842b8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285842b8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0306705c8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0306705c8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06c13a7ed5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06c13a7ed5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306705c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306705c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0306705c8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0306705c8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285842b8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285842b8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87900" y="2256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4175"/>
            <a:ext cx="8839204" cy="383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</a:t>
            </a:r>
            <a:r>
              <a:rPr lang="en"/>
              <a:t>Regression Interpretation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B0:</a:t>
            </a:r>
            <a:r>
              <a:rPr b="1" lang="en"/>
              <a:t> The value of the dependent variable when the independent variable equals zero (not always a coherent interpretation)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B1: The change in the dependent variable associated with a single unit increase in the independent variable</a:t>
            </a:r>
            <a:endParaRPr b="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60"/>
              <a:t>Price (Thousands of Dollars) = 51.951 + 0.1389 * Square Feet</a:t>
            </a:r>
            <a:endParaRPr sz="14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60"/>
              <a:t>B0: 51.951 - When a house has zero square footage, price is equal to $51k</a:t>
            </a:r>
            <a:endParaRPr sz="14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1460"/>
              <a:t>B1: 0.1389 - A single additional square foot is worth $138.9</a:t>
            </a:r>
            <a:endParaRPr sz="146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Prediction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460"/>
              <a:t>To predict values of the dependent variable using a regression equation, plug values in for the </a:t>
            </a:r>
            <a:r>
              <a:rPr b="1" lang="en" sz="1460"/>
              <a:t>independent</a:t>
            </a:r>
            <a:r>
              <a:rPr b="1" lang="en" sz="1460"/>
              <a:t> variable(s) in the estimated </a:t>
            </a:r>
            <a:r>
              <a:rPr b="1" lang="en" sz="1460"/>
              <a:t>regression</a:t>
            </a:r>
            <a:r>
              <a:rPr b="1" lang="en" sz="1460"/>
              <a:t> equation</a:t>
            </a:r>
            <a:endParaRPr b="1" sz="14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460"/>
              <a:t>Price = </a:t>
            </a:r>
            <a:r>
              <a:rPr lang="en" sz="1460"/>
              <a:t>50.951 + 0.1389 * Square Footage</a:t>
            </a:r>
            <a:endParaRPr sz="14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/>
              <a:t>When </a:t>
            </a:r>
            <a:r>
              <a:rPr lang="en" sz="1460"/>
              <a:t>square</a:t>
            </a:r>
            <a:r>
              <a:rPr lang="en" sz="1460"/>
              <a:t> feet = 1000, price equals…?</a:t>
            </a:r>
            <a:endParaRPr sz="14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/>
              <a:t>50.951 + 0.1389 * 1000 = 189.851</a:t>
            </a:r>
            <a:endParaRPr sz="14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/>
              <a:t>When square feet = 2000, price equals…? </a:t>
            </a:r>
            <a:endParaRPr sz="14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/>
              <a:t>50.951 + 0.1389 * 2000 = 328.751</a:t>
            </a:r>
            <a:endParaRPr sz="14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b="1" lang="en" sz="1460"/>
              <a:t>Be careful when using or estimating values outside of the range of your sample.  The relationships that exist within your sample may not exist outside of it!  </a:t>
            </a:r>
            <a:endParaRPr sz="146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Hypotheses / </a:t>
            </a:r>
            <a:r>
              <a:rPr lang="en"/>
              <a:t>Statistical</a:t>
            </a:r>
            <a:r>
              <a:rPr lang="en"/>
              <a:t> Significance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test that a given regression </a:t>
            </a:r>
            <a:r>
              <a:rPr lang="en"/>
              <a:t>coefficient</a:t>
            </a:r>
            <a:r>
              <a:rPr lang="en"/>
              <a:t> is different </a:t>
            </a:r>
            <a:r>
              <a:rPr lang="en"/>
              <a:t>than</a:t>
            </a:r>
            <a:r>
              <a:rPr lang="en"/>
              <a:t> zero (or any other value) to a statistically significant extent: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1) Calculate the t-value for a given coefficient using the formula.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 Find the appropriate critical value using a t-table or software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Degrees of freedom = n - k - 1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3) If the absolute value of T &gt; CV, reject the null hypothesis that there is no significant difference from zero (or something else)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18233" l="0" r="16352" t="0"/>
          <a:stretch/>
        </p:blipFill>
        <p:spPr>
          <a:xfrm>
            <a:off x="6211887" y="1317300"/>
            <a:ext cx="1623900" cy="9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038" y="2571750"/>
            <a:ext cx="2407578" cy="231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Regression Output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87900" y="1489825"/>
            <a:ext cx="4245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Beta </a:t>
            </a:r>
            <a:r>
              <a:rPr b="1" lang="en"/>
              <a:t>Coefficient(s)</a:t>
            </a:r>
            <a:r>
              <a:rPr lang="en"/>
              <a:t>: The relationship between the X variables and Y variable (holding other variables constant*)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R^2*</a:t>
            </a:r>
            <a:r>
              <a:rPr lang="en"/>
              <a:t>: The percentage of variation in Y explained by X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Adjusted R^2:</a:t>
            </a:r>
            <a:r>
              <a:rPr lang="en"/>
              <a:t> R^2, but penalized for the inclusion of potentially irrelevant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P-Values</a:t>
            </a:r>
            <a:r>
              <a:rPr lang="en"/>
              <a:t>: The p-value associated with the null-hypothesis that the regression coefficient is actually equal to zero (meaningless)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Confidence Intervals: Bands around which we can be 95% confident the true value is***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900" y="1698725"/>
            <a:ext cx="4206300" cy="2007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R-Squared (R^2)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Sum of Squares (SST) = Variation of Y values around their Mean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 Sum((Yi - Y-Bar)^2)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Regression Sum of Squares (SSR) = Variation attributable to the relationship between X and 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 Sum((Y-Hat - Y-Bar)^2)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Error Sum of Squares (SSE) = Variation in Y attributable to factors other than X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 Sum((Yi - Y-Hat)^2)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R^2 = SSR / SST</a:t>
            </a:r>
            <a:endParaRPr b="1"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468425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R^2 almost always increases with the inclusion of new variables.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doesn’t mean the model is better!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 not focus on maximizing R^2.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Also, don’t compare R^2 between models with different or transformed dependent variables!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Adjusted R^2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87900" y="1489825"/>
            <a:ext cx="3647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R^2, but increases only if additional variables provide additional predictive power / penalizes the inclusion of irrelevant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Better than R^2 for selecting between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010" y="2112287"/>
            <a:ext cx="4572039" cy="9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5046000" y="3351800"/>
            <a:ext cx="30000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= sample size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 = number of predictors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Regression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controls  = No science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87900" y="1489825"/>
            <a:ext cx="8368200" cy="16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B grew 3 inches taller per month during the study and received 5mg more of the chemical being tested.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Did the chemical cause the growth?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 was it the additional 10 hours of sunlight, 5 degrees of warmth, or both, or all of them AND the dosage???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Or what if dosage has a negative effect, but it’s overwhelmed by the effect of the additional sunlight and heat?</a:t>
            </a:r>
            <a:endParaRPr/>
          </a:p>
        </p:txBody>
      </p:sp>
      <p:graphicFrame>
        <p:nvGraphicFramePr>
          <p:cNvPr id="179" name="Google Shape;179;p30"/>
          <p:cNvGraphicFramePr/>
          <p:nvPr/>
        </p:nvGraphicFramePr>
        <p:xfrm>
          <a:off x="952500" y="341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{87024867-A8FD-4308-9448-E73E9127FF0C}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Plant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Dosage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Growth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Sun Hours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Temperature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50mg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inches/month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55mg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 inches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/month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But…in real life / business / social sciences we often can’t run controlled </a:t>
            </a:r>
            <a:r>
              <a:rPr lang="en"/>
              <a:t>experiments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have the luxury of </a:t>
            </a:r>
            <a:r>
              <a:rPr lang="en"/>
              <a:t>controlling</a:t>
            </a:r>
            <a:r>
              <a:rPr lang="en"/>
              <a:t> certain factors like we would if this were chemistry.  Consider the question of stimulus spending efficacy during a recession…Does stimulus spending decrease unemployment?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6" name="Google Shape;186;p31"/>
          <p:cNvGraphicFramePr/>
          <p:nvPr/>
        </p:nvGraphicFramePr>
        <p:xfrm>
          <a:off x="952500" y="266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{87024867-A8FD-4308-9448-E73E9127FF0C}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Country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Unemployment Rate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Interest Rate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Stimulus Spending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Shared Currency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700b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200b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France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00b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Germany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0.75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100b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Regression analysis</a:t>
            </a:r>
            <a:r>
              <a:rPr lang="en"/>
              <a:t>: A set of statistical techniques used to estimate the relationships between a dependent variable and one or more independent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allows us to: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A) </a:t>
            </a:r>
            <a:r>
              <a:rPr b="1" lang="en"/>
              <a:t>Quantify the relationship between variables.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What is the relationship between housing price and size?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B) Predict the values of one variable given the values of another. 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How expensive will a house that has 2,000 sqft be?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C) Test hypotheses about relationships between variables.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Example: Does proximity to a park / power plant make a home more / less valuable?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Regression = Statistical Controls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87900" y="1219324"/>
            <a:ext cx="8368200" cy="14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Kind of like converting prior table into the table below (setting all of each country’s attributes as the same, except for what we’re attempting to calculate, for each variable)</a:t>
            </a:r>
            <a:endParaRPr/>
          </a:p>
        </p:txBody>
      </p:sp>
      <p:graphicFrame>
        <p:nvGraphicFramePr>
          <p:cNvPr id="193" name="Google Shape;193;p32"/>
          <p:cNvGraphicFramePr/>
          <p:nvPr/>
        </p:nvGraphicFramePr>
        <p:xfrm>
          <a:off x="952500" y="234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{87024867-A8FD-4308-9448-E73E9127FF0C}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Country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Unemployment Rate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Interest Rate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Stimulus Spending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Shared Currency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700b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200b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France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100b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Germany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100b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87900" y="4539575"/>
            <a:ext cx="9144000" cy="14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Unemployment = B0 + B1(Interest Rate) + B2(Stimulus Spending) + B3(Currency Type) + Error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Regression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the simple regression model, but not so simple!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Instead of measuring a single independent </a:t>
            </a:r>
            <a:r>
              <a:rPr lang="en"/>
              <a:t>variable’s</a:t>
            </a:r>
            <a:r>
              <a:rPr lang="en"/>
              <a:t> impact on a </a:t>
            </a:r>
            <a:r>
              <a:rPr lang="en"/>
              <a:t>dependent</a:t>
            </a:r>
            <a:r>
              <a:rPr lang="en"/>
              <a:t> variable, we measure the impact of multiple independent variables (Xi…Xn)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Now here’s the cool part…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…the coefficients (B1…Bn) are interpreted as the impact of each variable upon the dependent variable, </a:t>
            </a:r>
            <a:r>
              <a:rPr b="1" i="1" lang="en" u="sng"/>
              <a:t>holding all the other included variables “constant”</a:t>
            </a:r>
            <a:endParaRPr b="1" i="1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 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87900" y="1489825"/>
            <a:ext cx="3134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Unemployment =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B0 +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B1(Interest Rate) +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B2(Stimulus Spending) +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B3(Currency Type) +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Error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4802350" y="209950"/>
            <a:ext cx="4028100" cy="4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797">
                <a:latin typeface="Arial"/>
                <a:ea typeface="Arial"/>
                <a:cs typeface="Arial"/>
                <a:sym typeface="Arial"/>
              </a:rPr>
              <a:t>B0 = Constant (Do not interpret without a good reason, nor should you remove it)</a:t>
            </a:r>
            <a:endParaRPr sz="179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797">
                <a:latin typeface="Arial"/>
                <a:ea typeface="Arial"/>
                <a:cs typeface="Arial"/>
                <a:sym typeface="Arial"/>
              </a:rPr>
              <a:t>B1 = Effect of a single point increase in interest rates, </a:t>
            </a:r>
            <a:r>
              <a:rPr i="1" lang="en" sz="1797" u="sng">
                <a:latin typeface="Arial"/>
                <a:ea typeface="Arial"/>
                <a:cs typeface="Arial"/>
                <a:sym typeface="Arial"/>
              </a:rPr>
              <a:t>excluding the impact of stimulus spending and currency unions</a:t>
            </a:r>
            <a:endParaRPr i="1" sz="1797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797">
                <a:latin typeface="Arial"/>
                <a:ea typeface="Arial"/>
                <a:cs typeface="Arial"/>
                <a:sym typeface="Arial"/>
              </a:rPr>
              <a:t>B2 = Effect of a single unit increase in stimulus spending, </a:t>
            </a:r>
            <a:r>
              <a:rPr i="1" lang="en" sz="1797" u="sng">
                <a:latin typeface="Arial"/>
                <a:ea typeface="Arial"/>
                <a:cs typeface="Arial"/>
                <a:sym typeface="Arial"/>
              </a:rPr>
              <a:t>excluding the impact of interest rates and currency unions</a:t>
            </a:r>
            <a:endParaRPr i="1" sz="1797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797">
                <a:latin typeface="Arial"/>
                <a:ea typeface="Arial"/>
                <a:cs typeface="Arial"/>
                <a:sym typeface="Arial"/>
              </a:rPr>
              <a:t>B3 = Effect of being in a currency union on unemployment, </a:t>
            </a:r>
            <a:r>
              <a:rPr i="1" lang="en" sz="1797" u="sng">
                <a:latin typeface="Arial"/>
                <a:ea typeface="Arial"/>
                <a:cs typeface="Arial"/>
                <a:sym typeface="Arial"/>
              </a:rPr>
              <a:t>excluding the impact of stimulus spending and interest rates</a:t>
            </a:r>
            <a:endParaRPr i="1" sz="1797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797">
                <a:latin typeface="Arial"/>
                <a:ea typeface="Arial"/>
                <a:cs typeface="Arial"/>
                <a:sym typeface="Arial"/>
              </a:rPr>
              <a:t>E = The difference between the predicted value and the actual value</a:t>
            </a:r>
            <a:endParaRPr sz="1797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Regression Output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Coefficient(s): The relationship between the X variables and Y variable (holding other variables constant*)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R^2: The percentage of variation in Y explained by X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Adjusted R^2: R^2, but penalized for the inclusion of potentially irrelevant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P-Values: The p-value associated with the null-hypothesis that the regression coefficient is actually equal to zero (meaningless)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Confidence Intervals: Bands around which we can be 95% confident the true value is***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Assumptions</a:t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There are several assumed conditions underlying regression analysis.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If the conditions of these assumptions are not met, the regression model will provide inaccurate estimates.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It is CRITICAL to assess each assumption and make adjustments / corrections.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 1</a:t>
            </a:r>
            <a:endParaRPr/>
          </a:p>
        </p:txBody>
      </p:sp>
      <p:sp>
        <p:nvSpPr>
          <p:cNvPr id="225" name="Google Shape;225;p3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is linear (in parameters)</a:t>
            </a:r>
            <a:endParaRPr/>
          </a:p>
        </p:txBody>
      </p:sp>
      <p:sp>
        <p:nvSpPr>
          <p:cNvPr id="226" name="Google Shape;226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DOESN’T MEAN WHAT IT SOUNDS LIKE IT MEANS!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REGRESSION CAN HANDLE NON-LINEAR RELATIONSHIPS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basically means that B values cannot be transformed in any complex 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Kind of ignore this </a:t>
            </a:r>
            <a:r>
              <a:rPr lang="en"/>
              <a:t>because</a:t>
            </a:r>
            <a:r>
              <a:rPr lang="en"/>
              <a:t> it’s confusing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in Parameters vs Variables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does not require that the </a:t>
            </a:r>
            <a:r>
              <a:rPr lang="en"/>
              <a:t>relationships between X’s and Y </a:t>
            </a:r>
            <a:r>
              <a:rPr lang="en"/>
              <a:t>we’re estimating be linear.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OLS methods allow us to fit all sorts of non-linear relationships between Y and Xi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do this by transforming variables and/or using alternative functional forms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i="1" lang="en"/>
              <a:t>LINEAR</a:t>
            </a:r>
            <a:r>
              <a:rPr lang="en"/>
              <a:t> part of linear </a:t>
            </a:r>
            <a:r>
              <a:rPr lang="en"/>
              <a:t>regression</a:t>
            </a:r>
            <a:r>
              <a:rPr lang="en"/>
              <a:t> is </a:t>
            </a:r>
            <a:r>
              <a:rPr lang="en"/>
              <a:t>referencing</a:t>
            </a:r>
            <a:r>
              <a:rPr lang="en"/>
              <a:t> the betas / coefficients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 = B0 + Labor^B1 * Capital^B2 = NO GOOD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Sometimes logarithms solve this issue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Y=(Labor^B1)*(Capital^B2) = ln(Y) = B1(ln(Labor) + B2(ln(Capital)) = Fine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 2</a:t>
            </a:r>
            <a:endParaRPr/>
          </a:p>
        </p:txBody>
      </p:sp>
      <p:sp>
        <p:nvSpPr>
          <p:cNvPr id="238" name="Google Shape;238;p3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Specification</a:t>
            </a:r>
            <a:endParaRPr/>
          </a:p>
        </p:txBody>
      </p:sp>
      <p:sp>
        <p:nvSpPr>
          <p:cNvPr id="239" name="Google Shape;239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irrelevant variables included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 relevant variables excluded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Functional form is based on logic and theory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Independent Variable Selection - Theoretical</a:t>
            </a:r>
            <a:endParaRPr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Fundamental facts and logic: What variables do we know for sure help determine the value of the dependent variable? Example: Price is important in determining demand for a good.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Theory: What variables does current academic / </a:t>
            </a:r>
            <a:r>
              <a:rPr lang="en"/>
              <a:t>professional</a:t>
            </a:r>
            <a:r>
              <a:rPr lang="en"/>
              <a:t> theory suggest are helpful determining the value of the dependent variable?  Do a literature review!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Controls: What factors aren’t directly related to facts or theory, but rather additional factors likely to confound your results.  Example: Rain </a:t>
            </a:r>
            <a:r>
              <a:rPr lang="en"/>
              <a:t>probably</a:t>
            </a:r>
            <a:r>
              <a:rPr lang="en"/>
              <a:t> impacts sales, but indirectly.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Experimental: What we’re testing / trying to prove.  Example: Does X impact Y or not?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X Variables For Your Model - Technical</a:t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87900" y="1396300"/>
            <a:ext cx="8267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How do we select variables?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Signs / Direction: Does the direction of the variable’s effect make sense / match theory?  Price increases are unlikely to cause quantity demanded to rise, so a positive relationship is a concern (though it may be fine!)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T -testing / p-value: Does the variable have any statistical significance?  Variables are statistically significant if their p-value is below your selected alpha.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R^2 / </a:t>
            </a:r>
            <a:r>
              <a:rPr lang="en" sz="1700"/>
              <a:t>Adjusted</a:t>
            </a:r>
            <a:r>
              <a:rPr lang="en" sz="1700"/>
              <a:t> R^2: Does a variable’s inclusion raise or </a:t>
            </a:r>
            <a:r>
              <a:rPr lang="en" sz="1700"/>
              <a:t>(</a:t>
            </a:r>
            <a:r>
              <a:rPr lang="en" sz="1700"/>
              <a:t>lower adjusted</a:t>
            </a:r>
            <a:r>
              <a:rPr lang="en" sz="1700"/>
              <a:t>)</a:t>
            </a:r>
            <a:r>
              <a:rPr lang="en" sz="1700"/>
              <a:t> R^2?  Higher = Better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AIC / BIC: Does a variable’s inclusion raise or lower AIC / BIC?  Lower = Better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Bias: How much do other variables change in magnitude and direction when other variables are added / removed?</a:t>
            </a:r>
            <a:endParaRPr sz="17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	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Dependent variable:</a:t>
            </a:r>
            <a:r>
              <a:rPr lang="en"/>
              <a:t> The variable we are attempting to predict or explain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Independent variable(s):</a:t>
            </a:r>
            <a:r>
              <a:rPr lang="en"/>
              <a:t>  The variables we are using to predict or explain our dependent variable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6" name="Google Shape;76;p15"/>
          <p:cNvGraphicFramePr/>
          <p:nvPr/>
        </p:nvGraphicFramePr>
        <p:xfrm>
          <a:off x="710025" y="306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{87024867-A8FD-4308-9448-E73E9127FF0C}</a:tableStyleId>
              </a:tblPr>
              <a:tblGrid>
                <a:gridCol w="3887050"/>
                <a:gridCol w="3887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Dependent Variable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Independent Variables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Square feet, # of bedrooms, # of bathrooms….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Homicides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Average prison sentence, number of police…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Sales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Price, advertising budget, sales promotion…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Role of Theory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Foremost, variables should be selected on the basis of established factual relationships, such as the </a:t>
            </a:r>
            <a:r>
              <a:rPr lang="en"/>
              <a:t>relationship</a:t>
            </a:r>
            <a:r>
              <a:rPr lang="en"/>
              <a:t> between quantity demanded and price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Next include high-confidence theoretical variables, such as quantity demanded and local housing-starts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Variables required as part of the methodology and/or study specifics, such as before / after categorical variables, or seasonal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Finally, variables being tested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Don’t just maximize R^2!!!  Logical and in accordance with theory is more important than good statistical test scores.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You might be able to maximize R^2 with a bad model.  Remember, </a:t>
            </a:r>
            <a:r>
              <a:rPr b="1" lang="en"/>
              <a:t>spurious</a:t>
            </a:r>
            <a:r>
              <a:rPr b="1" lang="en"/>
              <a:t> results are bound to happen.  At 95% confidence, 1 in 20 significant results will be actually insignificant.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X Variables For Your Model</a:t>
            </a:r>
            <a:endParaRPr/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387900" y="1489825"/>
            <a:ext cx="778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Estimating sales at a car dealership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Theorize a general form equation (variables and signs/directions)</a:t>
            </a:r>
            <a:endParaRPr b="1"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Sales = f(inventory +, pricing -, economic conditions *, competitor pricing +, advertising +, weather *, pandemic -, season or month *)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Find specific data and variables to operationalize your theory</a:t>
            </a:r>
            <a:endParaRPr b="1"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Sold Units = f(Inventory at start of month, average difference of MSRP and sale price, local unemployment rate, average discount of MSRP and sale price (scraped from website), $ value of advertising budget, precipitation (rain or snow), month (all but one), and is the time period in question during the Covid pandemic.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Consequences &amp; Solutions of Omitted Variables</a:t>
            </a:r>
            <a:endParaRPr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3299700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Consequences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1) Bias in coefficients (magnitude and/or direction)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2) Hypothesis testing is unreliable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3) Confidence intervals are unreliable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4) Low predictive power / inaccurate predictions</a:t>
            </a:r>
            <a:endParaRPr sz="2100"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5989775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/>
              <a:t>Solutions</a:t>
            </a:r>
            <a:endParaRPr b="1"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1) Include the omitted variable in the regression - Duh!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/>
              <a:t>2) Include a proxy variable if the actual variable cannot be included</a:t>
            </a:r>
            <a:endParaRPr sz="1750"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87900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770"/>
              <a:t>Detection</a:t>
            </a:r>
            <a:endParaRPr b="1"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1) Logic / theory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2) Unexpected signs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770"/>
              <a:t>3) Poor model fit</a:t>
            </a:r>
            <a:endParaRPr sz="1770"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3579628"/>
            <a:ext cx="2766324" cy="129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 Error - Omitted X Variable</a:t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87900" y="1489825"/>
            <a:ext cx="778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Domestic GDP = Consumption + (Investment) + Government Spending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9" name="Google Shape;279;p45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{87024867-A8FD-4308-9448-E73E9127FF0C}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Variable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Coefficient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Std. Error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T-Ratio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P-Value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Consumption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1.35435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0.00699856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190.7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5.43-e^230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Investment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Government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0.559162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0.0223322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25.04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7.57-e^64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0" name="Google Shape;280;p45"/>
          <p:cNvGraphicFramePr/>
          <p:nvPr/>
        </p:nvGraphicFramePr>
        <p:xfrm>
          <a:off x="952500" y="34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{87024867-A8FD-4308-9448-E73E9127FF0C}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Variable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Coefficient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Std. Error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T-Ratio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P-Value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Consumption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1.18199 (lower)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0.0149414 (higher)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79.11 (lower)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2.02-e^153 (higher)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Investment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0.737060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0.0239936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30.72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7.34-e^78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Government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0.431185 (lower)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0.0392645 (higher)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10.98 (lower)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2.79-e^22 (higher)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Consequences &amp; Solutions of Irrelevant Variables</a:t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299700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/>
              <a:t>Consequences</a:t>
            </a:r>
            <a:endParaRPr b="1"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1) </a:t>
            </a:r>
            <a:r>
              <a:rPr lang="en" sz="1750"/>
              <a:t>Hypothesis testing is unreliable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2) Confidence intervals are unreliable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50"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5989775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/>
              <a:t>Solutions</a:t>
            </a:r>
            <a:endParaRPr b="1"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/>
              <a:t>Remove irrelevant variable(s) - Duh!</a:t>
            </a:r>
            <a:endParaRPr sz="1750"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87900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770"/>
              <a:t>Detection</a:t>
            </a:r>
            <a:endParaRPr b="1"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1) Logic / theory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2) T-test / P-value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3) Adjusted R^2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770"/>
              <a:t>4) Impact on other coefficients</a:t>
            </a:r>
            <a:endParaRPr sz="1770"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25" y="4149350"/>
            <a:ext cx="4624949" cy="7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850" y="3515575"/>
            <a:ext cx="4307724" cy="5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 Error - Included Irrelevant X Variable</a:t>
            </a:r>
            <a:endParaRPr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387900" y="1489825"/>
            <a:ext cx="778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Domestic GDP = Consumption + (Investment) + Government Spending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7" name="Google Shape;297;p4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{87024867-A8FD-4308-9448-E73E9127FF0C}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Variable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Coefficient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Std. Error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T-Ratio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P-Value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Consumption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1.35435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0.00699856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190.7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5.43-e^230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Government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0.559162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0.0223322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25.04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7.57-e^64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98" name="Google Shape;298;p47"/>
          <p:cNvGraphicFramePr/>
          <p:nvPr/>
        </p:nvGraphicFramePr>
        <p:xfrm>
          <a:off x="913750" y="324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{87024867-A8FD-4308-9448-E73E9127FF0C}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Variable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Coefficient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Std. Error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T-Ratio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P-Value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Consumption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1.33539 (lower)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0.00737851 (higher)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181 (lower)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1.48e-224 (higher)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Government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0.553229 (lower)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0.0258883 (higher)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21.37 (lower)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1.23e-53 (higher)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Poisson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1.03594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2.27349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0.4557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0.6491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Stepwise Selection</a:t>
            </a:r>
            <a:endParaRPr/>
          </a:p>
        </p:txBody>
      </p:sp>
      <p:sp>
        <p:nvSpPr>
          <p:cNvPr id="304" name="Google Shape;304;p48"/>
          <p:cNvSpPr txBox="1"/>
          <p:nvPr>
            <p:ph idx="1" type="body"/>
          </p:nvPr>
        </p:nvSpPr>
        <p:spPr>
          <a:xfrm>
            <a:off x="387900" y="1489825"/>
            <a:ext cx="8206200" cy="3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Stepwise forward</a:t>
            </a:r>
            <a:r>
              <a:rPr lang="en"/>
              <a:t>: Start with minimum number of variables needed and build up the model from there, adding more variables than you subtract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Stepwise backward</a:t>
            </a:r>
            <a:r>
              <a:rPr lang="en"/>
              <a:t>: Start with the maximum number of (</a:t>
            </a:r>
            <a:r>
              <a:rPr lang="en"/>
              <a:t>reasonable</a:t>
            </a:r>
            <a:r>
              <a:rPr lang="en"/>
              <a:t>, logical, theoretical) variables and trim down the model from there, subtracting more variables than you add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Stepwise mixed</a:t>
            </a:r>
            <a:r>
              <a:rPr lang="en"/>
              <a:t>: Both of the above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Comparison criteria</a:t>
            </a:r>
            <a:r>
              <a:rPr lang="en"/>
              <a:t>: R^2 (+), Adjusted R^2 (+), AIC (-), BIC(-), T-Stats (+) / P-Values (-) of variables, signs of variables, F-Stat / P-Value of full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MULTIPLE “RIGHT” ANSWERS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Report all results, range of </a:t>
            </a:r>
            <a:r>
              <a:rPr lang="en"/>
              <a:t>results</a:t>
            </a:r>
            <a:r>
              <a:rPr lang="en"/>
              <a:t>, transformations, test statistics, etc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MOST IMPORTANTLY, IF A VARIABLE HAS NO THEORETICAL VALUE, IT SHOULD NOT BE IN THE MODEL, REGARDLESS OF </a:t>
            </a:r>
            <a:r>
              <a:rPr lang="en"/>
              <a:t>SIGNIFICANCE</a:t>
            </a:r>
            <a:r>
              <a:rPr lang="en"/>
              <a:t>, FIT, ETC. AND IF A VARIABLE HAS THEORETICAL VALUE, IT SHOULD BE IN THE MODEL, REGARDLESS OF SIGNIFICANCE, FIT, ETC.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Form</a:t>
            </a:r>
            <a:endParaRPr/>
          </a:p>
        </p:txBody>
      </p:sp>
      <p:sp>
        <p:nvSpPr>
          <p:cNvPr id="310" name="Google Shape;310;p49"/>
          <p:cNvSpPr txBox="1"/>
          <p:nvPr>
            <p:ph idx="1" type="body"/>
          </p:nvPr>
        </p:nvSpPr>
        <p:spPr>
          <a:xfrm>
            <a:off x="387900" y="1489825"/>
            <a:ext cx="9264600" cy="3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31"/>
              <a:t>Linear: Y = B0 + B1x + e</a:t>
            </a:r>
            <a:endParaRPr sz="49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1"/>
              <a:t>Log-linear: ln(Y) = B0 + B1*x + e</a:t>
            </a:r>
            <a:endParaRPr sz="49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1"/>
              <a:t>Linear-log: Y = B0 + B1*ln(x) + e</a:t>
            </a:r>
            <a:endParaRPr sz="49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1"/>
              <a:t>Double-log: ln(Y) = B0 +B1*ln(x) + e</a:t>
            </a:r>
            <a:endParaRPr sz="49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1"/>
              <a:t>Polynomial: Y = B0 + B1*x + B2*x^2 + e</a:t>
            </a:r>
            <a:endParaRPr sz="49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1"/>
              <a:t>Inverse: Y = B0 + B1*(1/x) + e</a:t>
            </a:r>
            <a:endParaRPr sz="49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1"/>
              <a:t>Interaction: Y = B0 + B1*x1 + B2*x2 + B3*(x1*x2) + e</a:t>
            </a:r>
            <a:endParaRPr sz="493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Log-Linear Model</a:t>
            </a:r>
            <a:endParaRPr/>
          </a:p>
        </p:txBody>
      </p:sp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387900" y="1489825"/>
            <a:ext cx="81867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change non-linear equations into linear equations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Take the natural </a:t>
            </a:r>
            <a:r>
              <a:rPr lang="en"/>
              <a:t>logarithm</a:t>
            </a:r>
            <a:r>
              <a:rPr lang="en"/>
              <a:t> of the dependent variable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ln(Y) = B0 + B1*X1 + 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Coefficient interpretation: A one unit change in X leads to B * 100 percent change in Y</a:t>
            </a:r>
            <a:endParaRPr b="1"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300" y="3218300"/>
            <a:ext cx="50958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</a:t>
            </a:r>
            <a:r>
              <a:rPr lang="en"/>
              <a:t>-Log Model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87900" y="1489825"/>
            <a:ext cx="81867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change non-linear equations into linear equations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Take the natural logarithm of the independent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 = B0 + B1*ln(X1) + 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Coefficient interpretation: A one percent change in X leads to a B/100 unit change in Y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028" y="3226700"/>
            <a:ext cx="5260198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Linear </a:t>
            </a:r>
            <a:r>
              <a:rPr lang="en"/>
              <a:t>Regression 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00"/>
              <a:t>Y = B0 + </a:t>
            </a:r>
            <a:r>
              <a:rPr b="1" lang="en" sz="3600"/>
              <a:t>B1X</a:t>
            </a:r>
            <a:r>
              <a:rPr b="1" lang="en" sz="3600"/>
              <a:t> + E</a:t>
            </a:r>
            <a:endParaRPr b="1"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5720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Y: The dependent variable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X: The independent variable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B0: The constant value (Y-intercept)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B1: The slope value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E: Stochastic error term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Log-Log</a:t>
            </a:r>
            <a:endParaRPr/>
          </a:p>
        </p:txBody>
      </p:sp>
      <p:sp>
        <p:nvSpPr>
          <p:cNvPr id="330" name="Google Shape;330;p52"/>
          <p:cNvSpPr txBox="1"/>
          <p:nvPr>
            <p:ph idx="1" type="body"/>
          </p:nvPr>
        </p:nvSpPr>
        <p:spPr>
          <a:xfrm>
            <a:off x="185550" y="1365075"/>
            <a:ext cx="77379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change non-linear equations into linear equations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50"/>
              <a:t>l</a:t>
            </a:r>
            <a:r>
              <a:rPr lang="en" sz="1250"/>
              <a:t>n(Y) = B0 + B1*ln(X) + E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Take the natural logarithm of the dependent variable and independent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1250"/>
              <a:t>Coefficient interpretation: </a:t>
            </a:r>
            <a:r>
              <a:rPr b="1" lang="en" sz="1250"/>
              <a:t>A one % change in X leads to a B percent change in Y = Elasticity</a:t>
            </a:r>
            <a:endParaRPr b="1" sz="12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50"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54" y="3277075"/>
            <a:ext cx="6662899" cy="16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 / Quadratic Form</a:t>
            </a:r>
            <a:endParaRPr/>
          </a:p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387900" y="1489825"/>
            <a:ext cx="56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relationship between X and Y is concave or convex, a quadratic form may be needed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 = B0 + B1(X1) + B2(X1^2) + 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Income ~ 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age rises (16-60) earned income rises too, but at a certain point, people retire and their earned income falls (60-100…)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properly formed model would include an age^2 variable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Income ~ Age + Age^2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 be more than quadratic polynomial, depending on inflection points (X^2 = 1 inflection point, X^3 = 2 inflection points)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Interpretation is complex</a:t>
            </a:r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775" y="1947300"/>
            <a:ext cx="2640776" cy="15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 / Quadratic Form</a:t>
            </a:r>
            <a:endParaRPr/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423" y="1111038"/>
            <a:ext cx="6529676" cy="38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</a:t>
            </a:r>
            <a:endParaRPr/>
          </a:p>
        </p:txBody>
      </p:sp>
      <p:sp>
        <p:nvSpPr>
          <p:cNvPr id="350" name="Google Shape;350;p55"/>
          <p:cNvSpPr txBox="1"/>
          <p:nvPr>
            <p:ph idx="1" type="body"/>
          </p:nvPr>
        </p:nvSpPr>
        <p:spPr>
          <a:xfrm>
            <a:off x="387900" y="1489825"/>
            <a:ext cx="81867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Y = B0 + B1(1/X) + E</a:t>
            </a:r>
            <a:endParaRPr sz="2300"/>
          </a:p>
        </p:txBody>
      </p:sp>
      <p:pic>
        <p:nvPicPr>
          <p:cNvPr id="351" name="Google Shape;3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82" y="2423831"/>
            <a:ext cx="7830725" cy="187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Consequences &amp; Solutions of Incorrect Functional Form</a:t>
            </a:r>
            <a:endParaRPr/>
          </a:p>
        </p:txBody>
      </p:sp>
      <p:sp>
        <p:nvSpPr>
          <p:cNvPr id="357" name="Google Shape;357;p56"/>
          <p:cNvSpPr txBox="1"/>
          <p:nvPr>
            <p:ph idx="1" type="body"/>
          </p:nvPr>
        </p:nvSpPr>
        <p:spPr>
          <a:xfrm>
            <a:off x="3299700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/>
              <a:t>Consequences</a:t>
            </a:r>
            <a:endParaRPr b="1"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1) Biased coefficients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2) Hypothesis testing is unreliable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3) Confidence intervals are unreliable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4) Inaccurate predictions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50"/>
          </a:p>
        </p:txBody>
      </p:sp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5989775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/>
              <a:t>Solutions</a:t>
            </a:r>
            <a:endParaRPr b="1"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1) Try different functional forms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/>
              <a:t>2) Transform variables</a:t>
            </a:r>
            <a:endParaRPr sz="1750"/>
          </a:p>
        </p:txBody>
      </p:sp>
      <p:sp>
        <p:nvSpPr>
          <p:cNvPr id="359" name="Google Shape;359;p56"/>
          <p:cNvSpPr txBox="1"/>
          <p:nvPr>
            <p:ph idx="1" type="body"/>
          </p:nvPr>
        </p:nvSpPr>
        <p:spPr>
          <a:xfrm>
            <a:off x="387900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770"/>
              <a:t>Detection</a:t>
            </a:r>
            <a:endParaRPr b="1"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0"/>
              <a:t>1) Logic / Theory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0"/>
              <a:t>2) Scatter plots of x vs y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0"/>
              <a:t>3) Residual analysis*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70"/>
              <a:t>4) Ramsey's RESET Test</a:t>
            </a:r>
            <a:endParaRPr sz="177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Ramsey’s RESET Test </a:t>
            </a:r>
            <a:endParaRPr/>
          </a:p>
        </p:txBody>
      </p:sp>
      <p:sp>
        <p:nvSpPr>
          <p:cNvPr id="365" name="Google Shape;365;p5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for correct functional form and/or omitted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Provides hint of problem, but not many insights for solution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1: Estimate a regression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2: Estimate another regression model using the Y-hat^2 and Y-hat^3 as </a:t>
            </a:r>
            <a:r>
              <a:rPr lang="en"/>
              <a:t>additional</a:t>
            </a:r>
            <a:r>
              <a:rPr lang="en"/>
              <a:t> independent variables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3: Test the new variables for statistical significance.  If they are significant, this points to the need for squared or cubic variables, or an alternate functional form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 3</a:t>
            </a:r>
            <a:endParaRPr/>
          </a:p>
        </p:txBody>
      </p:sp>
      <p:sp>
        <p:nvSpPr>
          <p:cNvPr id="376" name="Google Shape;376;p5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are normally distributed and centered on zero</a:t>
            </a:r>
            <a:endParaRPr/>
          </a:p>
        </p:txBody>
      </p:sp>
      <p:pic>
        <p:nvPicPr>
          <p:cNvPr id="377" name="Google Shape;377;p59"/>
          <p:cNvPicPr preferRelativeResize="0"/>
          <p:nvPr/>
        </p:nvPicPr>
        <p:blipFill rotWithShape="1">
          <a:blip r:embed="rId3">
            <a:alphaModFix/>
          </a:blip>
          <a:srcRect b="3818" l="0" r="0" t="0"/>
          <a:stretch/>
        </p:blipFill>
        <p:spPr>
          <a:xfrm>
            <a:off x="4749958" y="1209075"/>
            <a:ext cx="4216074" cy="28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Errors / Residuals</a:t>
            </a:r>
            <a:endParaRPr/>
          </a:p>
        </p:txBody>
      </p:sp>
      <p:sp>
        <p:nvSpPr>
          <p:cNvPr id="383" name="Google Shape;383;p60"/>
          <p:cNvSpPr txBox="1"/>
          <p:nvPr>
            <p:ph idx="1" type="body"/>
          </p:nvPr>
        </p:nvSpPr>
        <p:spPr>
          <a:xfrm>
            <a:off x="387900" y="1489825"/>
            <a:ext cx="4549500" cy="32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</a:t>
            </a:r>
            <a:r>
              <a:rPr lang="en"/>
              <a:t>correctly</a:t>
            </a:r>
            <a:r>
              <a:rPr lang="en"/>
              <a:t> </a:t>
            </a:r>
            <a:r>
              <a:rPr lang="en"/>
              <a:t>specified</a:t>
            </a:r>
            <a:r>
              <a:rPr lang="en"/>
              <a:t> model: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1) R</a:t>
            </a:r>
            <a:r>
              <a:rPr lang="en"/>
              <a:t>esiduals should appear random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 Residuals should be centered on zero - If they weren’t, the model would be systematically over / under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3) Residuals should be normally </a:t>
            </a:r>
            <a:r>
              <a:rPr lang="en"/>
              <a:t>distributed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525" y="1312875"/>
            <a:ext cx="1954918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0"/>
          <p:cNvPicPr preferRelativeResize="0"/>
          <p:nvPr/>
        </p:nvPicPr>
        <p:blipFill rotWithShape="1">
          <a:blip r:embed="rId4">
            <a:alphaModFix/>
          </a:blip>
          <a:srcRect b="3818" l="0" r="0" t="0"/>
          <a:stretch/>
        </p:blipFill>
        <p:spPr>
          <a:xfrm>
            <a:off x="6046625" y="2704000"/>
            <a:ext cx="2535174" cy="174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 4</a:t>
            </a:r>
            <a:endParaRPr/>
          </a:p>
        </p:txBody>
      </p:sp>
      <p:sp>
        <p:nvSpPr>
          <p:cNvPr id="391" name="Google Shape;391;p6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</a:t>
            </a:r>
            <a:r>
              <a:rPr lang="en"/>
              <a:t>Heteroskedasticity Residuals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(Variance of errors is constant)</a:t>
            </a:r>
            <a:r>
              <a:rPr lang="en"/>
              <a:t> </a:t>
            </a:r>
            <a:endParaRPr/>
          </a:p>
        </p:txBody>
      </p:sp>
      <p:pic>
        <p:nvPicPr>
          <p:cNvPr id="392" name="Google Shape;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150" y="1836525"/>
            <a:ext cx="4151050" cy="2385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2256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300" y="911775"/>
            <a:ext cx="7195399" cy="392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Heteroskedasticity in Savings Rates</a:t>
            </a:r>
            <a:endParaRPr/>
          </a:p>
        </p:txBody>
      </p:sp>
      <p:sp>
        <p:nvSpPr>
          <p:cNvPr id="398" name="Google Shape;398;p62"/>
          <p:cNvSpPr txBox="1"/>
          <p:nvPr>
            <p:ph idx="1" type="body"/>
          </p:nvPr>
        </p:nvSpPr>
        <p:spPr>
          <a:xfrm>
            <a:off x="387900" y="1489825"/>
            <a:ext cx="2855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economics, we study consumption as a percentage of income, as a function of income.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marginal propensity to consume is the percentage of income consumed vs saved.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Higher income households have more opportunities to save, but don’t necessarily save more than lower income households</a:t>
            </a:r>
            <a:endParaRPr/>
          </a:p>
        </p:txBody>
      </p:sp>
      <p:pic>
        <p:nvPicPr>
          <p:cNvPr id="399" name="Google Shape;399;p6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675" y="1299113"/>
            <a:ext cx="5596200" cy="346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Heteroskedasticity</a:t>
            </a:r>
            <a:endParaRPr/>
          </a:p>
        </p:txBody>
      </p:sp>
      <p:pic>
        <p:nvPicPr>
          <p:cNvPr id="405" name="Google Shape;4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50" y="1881250"/>
            <a:ext cx="4151050" cy="22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150" y="1836525"/>
            <a:ext cx="4151050" cy="2385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Assumptions: Homoscedasticity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975" y="1553875"/>
            <a:ext cx="7066050" cy="31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Consequences &amp; Solutions of </a:t>
            </a:r>
            <a:r>
              <a:rPr lang="en"/>
              <a:t>Heteroskedasticity</a:t>
            </a:r>
            <a:endParaRPr/>
          </a:p>
        </p:txBody>
      </p:sp>
      <p:sp>
        <p:nvSpPr>
          <p:cNvPr id="418" name="Google Shape;418;p65"/>
          <p:cNvSpPr txBox="1"/>
          <p:nvPr>
            <p:ph idx="1" type="body"/>
          </p:nvPr>
        </p:nvSpPr>
        <p:spPr>
          <a:xfrm>
            <a:off x="3299700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Consequences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1)</a:t>
            </a:r>
            <a:r>
              <a:rPr lang="en" sz="2100"/>
              <a:t>OLS regression is no longer minimum variance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2) Hypothesis testing is </a:t>
            </a:r>
            <a:r>
              <a:rPr lang="en" sz="2100"/>
              <a:t>unreliable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3) Confidence intervals are unreliable</a:t>
            </a:r>
            <a:r>
              <a:rPr lang="en" sz="2100"/>
              <a:t> </a:t>
            </a:r>
            <a:endParaRPr sz="2100"/>
          </a:p>
        </p:txBody>
      </p:sp>
      <p:sp>
        <p:nvSpPr>
          <p:cNvPr id="419" name="Google Shape;419;p65"/>
          <p:cNvSpPr txBox="1"/>
          <p:nvPr>
            <p:ph idx="1" type="body"/>
          </p:nvPr>
        </p:nvSpPr>
        <p:spPr>
          <a:xfrm>
            <a:off x="5989775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/>
              <a:t>Solutions</a:t>
            </a:r>
            <a:endParaRPr b="1"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1) Transform variables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2) Change functional form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/>
              <a:t>3) Use WLS or GLS </a:t>
            </a:r>
            <a:endParaRPr sz="1750"/>
          </a:p>
        </p:txBody>
      </p:sp>
      <p:sp>
        <p:nvSpPr>
          <p:cNvPr id="420" name="Google Shape;420;p65"/>
          <p:cNvSpPr txBox="1"/>
          <p:nvPr>
            <p:ph idx="1" type="body"/>
          </p:nvPr>
        </p:nvSpPr>
        <p:spPr>
          <a:xfrm>
            <a:off x="387900" y="14898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770"/>
              <a:t>Detection</a:t>
            </a:r>
            <a:endParaRPr b="1"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1) Plot residuals against fitted values and each x variable looking for spreading pattern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2)  White test: 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H0: Homoscedasticity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HA: Heteroskedasticity</a:t>
            </a:r>
            <a:endParaRPr sz="177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77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 6</a:t>
            </a:r>
            <a:endParaRPr/>
          </a:p>
        </p:txBody>
      </p:sp>
      <p:sp>
        <p:nvSpPr>
          <p:cNvPr id="426" name="Google Shape;426;p6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Non-Autocorrelated Residuals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Errors are not correlated with each other)</a:t>
            </a:r>
            <a:endParaRPr/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000" y="1532786"/>
            <a:ext cx="4073226" cy="2441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750" y="1350913"/>
            <a:ext cx="4073226" cy="24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0" y="1350924"/>
            <a:ext cx="4073226" cy="2441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Consequences &amp; Solutions of Autocorrelation</a:t>
            </a:r>
            <a:endParaRPr/>
          </a:p>
        </p:txBody>
      </p:sp>
      <p:sp>
        <p:nvSpPr>
          <p:cNvPr id="439" name="Google Shape;439;p68"/>
          <p:cNvSpPr txBox="1"/>
          <p:nvPr>
            <p:ph idx="1" type="body"/>
          </p:nvPr>
        </p:nvSpPr>
        <p:spPr>
          <a:xfrm>
            <a:off x="3299700" y="1197300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Consequences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1)OLS regression is no longer minimum variance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2) Hypothesis testing is unreliable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3) Confidence intervals are unreliable </a:t>
            </a:r>
            <a:endParaRPr sz="2100"/>
          </a:p>
        </p:txBody>
      </p:sp>
      <p:sp>
        <p:nvSpPr>
          <p:cNvPr id="440" name="Google Shape;440;p68"/>
          <p:cNvSpPr txBox="1"/>
          <p:nvPr>
            <p:ph idx="1" type="body"/>
          </p:nvPr>
        </p:nvSpPr>
        <p:spPr>
          <a:xfrm>
            <a:off x="5989775" y="1197300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750"/>
              <a:t>Solutions</a:t>
            </a:r>
            <a:endParaRPr b="1" sz="1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750"/>
              <a:t>1) Find and add an omitted variable</a:t>
            </a:r>
            <a:endParaRPr sz="1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750"/>
              <a:t>2) Change functional form</a:t>
            </a:r>
            <a:endParaRPr sz="1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750"/>
              <a:t>3) Use GLS or Newey-West standard errors</a:t>
            </a:r>
            <a:endParaRPr sz="1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750"/>
          </a:p>
        </p:txBody>
      </p:sp>
      <p:sp>
        <p:nvSpPr>
          <p:cNvPr id="441" name="Google Shape;441;p68"/>
          <p:cNvSpPr txBox="1"/>
          <p:nvPr>
            <p:ph idx="1" type="body"/>
          </p:nvPr>
        </p:nvSpPr>
        <p:spPr>
          <a:xfrm>
            <a:off x="387900" y="1144125"/>
            <a:ext cx="254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Detection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1) Plot residuals vs time and look for patterns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2) </a:t>
            </a:r>
            <a:r>
              <a:rPr lang="en" sz="1750"/>
              <a:t> Durbin-Watson test*: 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&lt;2 = Positive Autocorrelation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2 = No autocorrelation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&gt;2 = Negative Autocorrelation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5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Durbin-Watson Test</a:t>
            </a:r>
            <a:endParaRPr/>
          </a:p>
        </p:txBody>
      </p:sp>
      <p:sp>
        <p:nvSpPr>
          <p:cNvPr id="447" name="Google Shape;447;p69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</a:t>
            </a:r>
            <a:r>
              <a:rPr lang="en"/>
              <a:t>Calculate DW statistic for given regression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 Either use rough rules for cutoffs or lookup specific cutoffs from a Durbin-Watson statistical table.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Find critical values based 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1) Alpha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 Sample size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3) Number of independent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DW-stat &lt; dL = Positive autocorrelation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DW-stat &gt; dU = Negative autocorrelation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DW-stat = 2 = No Autocorrelation</a:t>
            </a:r>
            <a:endParaRPr/>
          </a:p>
        </p:txBody>
      </p:sp>
      <p:pic>
        <p:nvPicPr>
          <p:cNvPr id="448" name="Google Shape;4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900" y="536950"/>
            <a:ext cx="320992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316" y="2074400"/>
            <a:ext cx="3905775" cy="262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 7</a:t>
            </a:r>
            <a:endParaRPr/>
          </a:p>
        </p:txBody>
      </p:sp>
      <p:sp>
        <p:nvSpPr>
          <p:cNvPr id="455" name="Google Shape;455;p7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(Perfect) Multicollinearity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Independent variables are not (perfectly) correlated with each other</a:t>
            </a:r>
            <a:endParaRPr/>
          </a:p>
        </p:txBody>
      </p:sp>
      <p:pic>
        <p:nvPicPr>
          <p:cNvPr id="456" name="Google Shape;4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400" y="996775"/>
            <a:ext cx="3639725" cy="350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504825"/>
            <a:ext cx="689610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Math 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50" y="2868850"/>
            <a:ext cx="74485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625" y="1296525"/>
            <a:ext cx="4936191" cy="13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Multicollinearity</a:t>
            </a:r>
            <a:endParaRPr/>
          </a:p>
        </p:txBody>
      </p:sp>
      <p:sp>
        <p:nvSpPr>
          <p:cNvPr id="467" name="Google Shape;467;p72"/>
          <p:cNvSpPr txBox="1"/>
          <p:nvPr>
            <p:ph idx="1" type="body"/>
          </p:nvPr>
        </p:nvSpPr>
        <p:spPr>
          <a:xfrm>
            <a:off x="387900" y="1489825"/>
            <a:ext cx="17811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Correlation Matrix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350" y="1311952"/>
            <a:ext cx="5639102" cy="12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2"/>
          <p:cNvSpPr txBox="1"/>
          <p:nvPr>
            <p:ph idx="1" type="body"/>
          </p:nvPr>
        </p:nvSpPr>
        <p:spPr>
          <a:xfrm>
            <a:off x="3581625" y="2571625"/>
            <a:ext cx="44358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615"/>
              <a:t>Run separate regressions with each independent variable used as the dependent variable vs all the other </a:t>
            </a:r>
            <a:r>
              <a:rPr lang="en" sz="1615"/>
              <a:t>independent</a:t>
            </a:r>
            <a:r>
              <a:rPr lang="en" sz="1615"/>
              <a:t> variables</a:t>
            </a:r>
            <a:endParaRPr sz="161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15"/>
              <a:t>VIF(X) = 1 / 1 - R^2 for each variable</a:t>
            </a:r>
            <a:endParaRPr sz="161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15"/>
              <a:t>VIF &lt;1 = No problem!</a:t>
            </a:r>
            <a:endParaRPr sz="161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15"/>
              <a:t>1 &lt; VIF &lt; 5 = Minor problem</a:t>
            </a:r>
            <a:endParaRPr sz="161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15"/>
              <a:t>VIF &gt; 5 = Large problem</a:t>
            </a:r>
            <a:endParaRPr sz="161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615"/>
          </a:p>
        </p:txBody>
      </p:sp>
      <p:sp>
        <p:nvSpPr>
          <p:cNvPr id="470" name="Google Shape;470;p72"/>
          <p:cNvSpPr txBox="1"/>
          <p:nvPr>
            <p:ph idx="1" type="body"/>
          </p:nvPr>
        </p:nvSpPr>
        <p:spPr>
          <a:xfrm>
            <a:off x="387900" y="3477675"/>
            <a:ext cx="17811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Variance Inflation Factor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Assumptions: No (Perfect) </a:t>
            </a:r>
            <a:r>
              <a:rPr lang="en"/>
              <a:t>Multicollinearity</a:t>
            </a:r>
            <a:r>
              <a:rPr lang="en"/>
              <a:t> </a:t>
            </a:r>
            <a:endParaRPr/>
          </a:p>
        </p:txBody>
      </p:sp>
      <p:sp>
        <p:nvSpPr>
          <p:cNvPr id="476" name="Google Shape;476;p73"/>
          <p:cNvSpPr txBox="1"/>
          <p:nvPr>
            <p:ph idx="2" type="body"/>
          </p:nvPr>
        </p:nvSpPr>
        <p:spPr>
          <a:xfrm>
            <a:off x="3052775" y="1258250"/>
            <a:ext cx="2945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/>
              <a:t>Consequences of multicollinearity:</a:t>
            </a:r>
            <a:endParaRPr b="1" sz="1750"/>
          </a:p>
          <a:p>
            <a:pPr indent="-339725" lvl="0" marL="457200" rtl="0" algn="l">
              <a:spcBef>
                <a:spcPts val="1200"/>
              </a:spcBef>
              <a:spcAft>
                <a:spcPts val="0"/>
              </a:spcAft>
              <a:buSzPts val="1750"/>
              <a:buAutoNum type="arabicParenR"/>
            </a:pPr>
            <a:r>
              <a:rPr lang="en" sz="1750"/>
              <a:t>Hypothesis testing is </a:t>
            </a:r>
            <a:r>
              <a:rPr lang="en" sz="1750"/>
              <a:t>unreliable</a:t>
            </a:r>
            <a:endParaRPr sz="1750"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AutoNum type="arabicParenR"/>
            </a:pPr>
            <a:r>
              <a:rPr lang="en" sz="1750"/>
              <a:t>Confidence intervals are unreliable</a:t>
            </a:r>
            <a:endParaRPr sz="1750"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AutoNum type="arabicParenR"/>
            </a:pPr>
            <a:r>
              <a:rPr lang="en" sz="1750"/>
              <a:t>With perfect multicollinearity, OLS doesn’t work at all.</a:t>
            </a:r>
            <a:endParaRPr sz="175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50"/>
          </a:p>
        </p:txBody>
      </p:sp>
      <p:sp>
        <p:nvSpPr>
          <p:cNvPr id="477" name="Google Shape;477;p73"/>
          <p:cNvSpPr txBox="1"/>
          <p:nvPr>
            <p:ph idx="1" type="body"/>
          </p:nvPr>
        </p:nvSpPr>
        <p:spPr>
          <a:xfrm>
            <a:off x="522475" y="1258250"/>
            <a:ext cx="2309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/>
              <a:t>Detection</a:t>
            </a:r>
            <a:r>
              <a:rPr lang="en" sz="1750"/>
              <a:t>: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Variance inflation factor test, &gt;5 = problem, &gt; 10 equals large problem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/>
              <a:t>Correlation matrix or plot of independent </a:t>
            </a:r>
            <a:r>
              <a:rPr lang="en" sz="1750"/>
              <a:t>variables</a:t>
            </a:r>
            <a:r>
              <a:rPr lang="en" sz="1750"/>
              <a:t> against one another (.8) or more is likely too much</a:t>
            </a:r>
            <a:endParaRPr sz="1750"/>
          </a:p>
        </p:txBody>
      </p:sp>
      <p:sp>
        <p:nvSpPr>
          <p:cNvPr id="478" name="Google Shape;478;p73"/>
          <p:cNvSpPr txBox="1"/>
          <p:nvPr>
            <p:ph idx="2" type="body"/>
          </p:nvPr>
        </p:nvSpPr>
        <p:spPr>
          <a:xfrm>
            <a:off x="5930700" y="1258250"/>
            <a:ext cx="3213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/>
              <a:t>Solutions</a:t>
            </a:r>
            <a:r>
              <a:rPr b="1" lang="en" sz="1750"/>
              <a:t>:</a:t>
            </a:r>
            <a:endParaRPr b="1" sz="1750"/>
          </a:p>
          <a:p>
            <a:pPr indent="-339725" lvl="0" marL="457200" rtl="0" algn="l">
              <a:spcBef>
                <a:spcPts val="1200"/>
              </a:spcBef>
              <a:spcAft>
                <a:spcPts val="0"/>
              </a:spcAft>
              <a:buSzPts val="1750"/>
              <a:buAutoNum type="arabicParenR"/>
            </a:pPr>
            <a:r>
              <a:rPr lang="en" sz="1750"/>
              <a:t>Remove one or more of the affected variables from the model</a:t>
            </a:r>
            <a:endParaRPr sz="1750"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AutoNum type="arabicParenR"/>
            </a:pPr>
            <a:r>
              <a:rPr lang="en" sz="1750"/>
              <a:t>Combine affected variables into a single variable (PCA, </a:t>
            </a:r>
            <a:r>
              <a:rPr lang="en" sz="1750"/>
              <a:t>indices</a:t>
            </a:r>
            <a:r>
              <a:rPr lang="en" sz="1750"/>
              <a:t>, etc.)</a:t>
            </a:r>
            <a:endParaRPr sz="1750"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AutoNum type="arabicParenR"/>
            </a:pPr>
            <a:r>
              <a:rPr lang="en" sz="1750"/>
              <a:t>Do nothing!?</a:t>
            </a:r>
            <a:endParaRPr sz="175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/>
          <p:nvPr>
            <p:ph type="title"/>
          </p:nvPr>
        </p:nvSpPr>
        <p:spPr>
          <a:xfrm>
            <a:off x="3362450" y="2102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/>
          </a:p>
        </p:txBody>
      </p:sp>
      <p:sp>
        <p:nvSpPr>
          <p:cNvPr id="484" name="Google Shape;484;p74"/>
          <p:cNvSpPr txBox="1"/>
          <p:nvPr/>
        </p:nvSpPr>
        <p:spPr>
          <a:xfrm>
            <a:off x="1183450" y="3805125"/>
            <a:ext cx="702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Outliers do not violate any regression assumptions, but are still important to consider and potentially address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813" y="299563"/>
            <a:ext cx="3257675" cy="2139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862" y="290061"/>
            <a:ext cx="3257675" cy="215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825" y="2690113"/>
            <a:ext cx="3257677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5"/>
          <p:cNvSpPr txBox="1"/>
          <p:nvPr/>
        </p:nvSpPr>
        <p:spPr>
          <a:xfrm>
            <a:off x="184850" y="692725"/>
            <a:ext cx="1644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Outliers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data that does not follow the regression trend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Leverage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Data that has an extreme y value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Outlier + Leverage =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Influence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influence observations may be a problem.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3" name="Google Shape;493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0875" y="2690125"/>
            <a:ext cx="3257650" cy="215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57" y="1529850"/>
            <a:ext cx="3436592" cy="2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529850"/>
            <a:ext cx="3465099" cy="22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/>
          </a:p>
        </p:txBody>
      </p:sp>
      <p:sp>
        <p:nvSpPr>
          <p:cNvPr id="505" name="Google Shape;505;p77"/>
          <p:cNvSpPr txBox="1"/>
          <p:nvPr>
            <p:ph idx="1" type="body"/>
          </p:nvPr>
        </p:nvSpPr>
        <p:spPr>
          <a:xfrm>
            <a:off x="3889188" y="1144125"/>
            <a:ext cx="2752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Consequences: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Estimates are pulled in the direction of the outlier, possibly distorting the real signal being measured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7"/>
          <p:cNvSpPr txBox="1"/>
          <p:nvPr>
            <p:ph idx="1" type="body"/>
          </p:nvPr>
        </p:nvSpPr>
        <p:spPr>
          <a:xfrm>
            <a:off x="278250" y="1032300"/>
            <a:ext cx="3418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/>
              <a:t>Detection:</a:t>
            </a:r>
            <a:endParaRPr b="1"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50"/>
              <a:t>Residual Plot</a:t>
            </a:r>
            <a:endParaRPr b="1"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50"/>
              <a:t>Cook’s D</a:t>
            </a:r>
            <a:endParaRPr b="1"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Observations with Cook’s D &gt; 3 x Mean might be  outliers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/>
              <a:t>Observations with Cook’s D &gt; 4/n might be outliers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50"/>
              <a:t>DFBeta: </a:t>
            </a:r>
            <a:endParaRPr b="1"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/>
              <a:t>Shows impact of removing single value on regression equation</a:t>
            </a:r>
            <a:endParaRPr sz="1750"/>
          </a:p>
        </p:txBody>
      </p:sp>
      <p:sp>
        <p:nvSpPr>
          <p:cNvPr id="507" name="Google Shape;507;p77"/>
          <p:cNvSpPr txBox="1"/>
          <p:nvPr>
            <p:ph idx="1" type="body"/>
          </p:nvPr>
        </p:nvSpPr>
        <p:spPr>
          <a:xfrm>
            <a:off x="6462075" y="1144125"/>
            <a:ext cx="2752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1) Drop outliers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 Don’t drop outliers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Diagnostics Plots</a:t>
            </a:r>
            <a:endParaRPr/>
          </a:p>
        </p:txBody>
      </p:sp>
      <p:sp>
        <p:nvSpPr>
          <p:cNvPr id="513" name="Google Shape;513;p78"/>
          <p:cNvSpPr txBox="1"/>
          <p:nvPr>
            <p:ph idx="1" type="body"/>
          </p:nvPr>
        </p:nvSpPr>
        <p:spPr>
          <a:xfrm>
            <a:off x="387900" y="1489825"/>
            <a:ext cx="7499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Plot all X variables against Y</a:t>
            </a:r>
            <a:r>
              <a:rPr lang="en"/>
              <a:t>: This helps us understand the relationship between variables and suggests the possible need for alternative functional forms and variable transformations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Plot Y-Hat against Y: </a:t>
            </a:r>
            <a:r>
              <a:rPr lang="en"/>
              <a:t>This helps us see how accurate our model’s predictions are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Plot residuals against Y-Hat: </a:t>
            </a:r>
            <a:r>
              <a:rPr lang="en"/>
              <a:t>This helps us assess many of our regression assumptions and detect outliers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Plot residuals against all X variables: </a:t>
            </a:r>
            <a:r>
              <a:rPr lang="en"/>
              <a:t>This also helps us assess many of our regression assumptions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Plot residuals against time (if time-series): </a:t>
            </a:r>
            <a:r>
              <a:rPr lang="en"/>
              <a:t>This helps us detect autocorrelation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Normal Q-Q Plot and/or Histogram of Residuals: </a:t>
            </a:r>
            <a:r>
              <a:rPr lang="en"/>
              <a:t>This helps us see if residuals are centered on zero and normally distributed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79"/>
          <p:cNvSpPr txBox="1"/>
          <p:nvPr>
            <p:ph idx="1" type="body"/>
          </p:nvPr>
        </p:nvSpPr>
        <p:spPr>
          <a:xfrm>
            <a:off x="393489" y="741950"/>
            <a:ext cx="4269000" cy="4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9"/>
          <p:cNvSpPr txBox="1"/>
          <p:nvPr>
            <p:ph idx="2" type="body"/>
          </p:nvPr>
        </p:nvSpPr>
        <p:spPr>
          <a:xfrm>
            <a:off x="5055573" y="741950"/>
            <a:ext cx="4269000" cy="4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79"/>
          <p:cNvCxnSpPr/>
          <p:nvPr/>
        </p:nvCxnSpPr>
        <p:spPr>
          <a:xfrm>
            <a:off x="692500" y="3319130"/>
            <a:ext cx="0" cy="911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22" name="Google Shape;522;p79"/>
          <p:cNvCxnSpPr/>
          <p:nvPr/>
        </p:nvCxnSpPr>
        <p:spPr>
          <a:xfrm>
            <a:off x="692500" y="3681360"/>
            <a:ext cx="3043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23" name="Google Shape;523;p79"/>
          <p:cNvSpPr/>
          <p:nvPr/>
        </p:nvSpPr>
        <p:spPr>
          <a:xfrm rot="-9627699">
            <a:off x="1020964" y="3027821"/>
            <a:ext cx="2594495" cy="1455712"/>
          </a:xfrm>
          <a:custGeom>
            <a:rect b="b" l="l" r="r" t="t"/>
            <a:pathLst>
              <a:path extrusionOk="0" fill="none" h="21600" w="25178">
                <a:moveTo>
                  <a:pt x="25177" y="18"/>
                </a:moveTo>
                <a:cubicBezTo>
                  <a:pt x="25167" y="11940"/>
                  <a:pt x="15499" y="21599"/>
                  <a:pt x="3578" y="21600"/>
                </a:cubicBezTo>
                <a:cubicBezTo>
                  <a:pt x="2379" y="21600"/>
                  <a:pt x="1182" y="21500"/>
                  <a:pt x="0" y="21301"/>
                </a:cubicBezTo>
              </a:path>
              <a:path extrusionOk="0" h="21600" w="25178">
                <a:moveTo>
                  <a:pt x="25177" y="18"/>
                </a:moveTo>
                <a:cubicBezTo>
                  <a:pt x="25167" y="11940"/>
                  <a:pt x="15499" y="21599"/>
                  <a:pt x="3578" y="21600"/>
                </a:cubicBezTo>
                <a:cubicBezTo>
                  <a:pt x="2379" y="21600"/>
                  <a:pt x="1182" y="21500"/>
                  <a:pt x="0" y="21301"/>
                </a:cubicBezTo>
                <a:lnTo>
                  <a:pt x="3578" y="0"/>
                </a:lnTo>
                <a:lnTo>
                  <a:pt x="25177" y="18"/>
                </a:lnTo>
                <a:close/>
              </a:path>
            </a:pathLst>
          </a:custGeom>
          <a:noFill/>
          <a:ln cap="rnd" cmpd="sng" w="25400">
            <a:solidFill>
              <a:srgbClr val="33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79"/>
          <p:cNvSpPr/>
          <p:nvPr/>
        </p:nvSpPr>
        <p:spPr>
          <a:xfrm rot="-9627740">
            <a:off x="1174229" y="3697651"/>
            <a:ext cx="2432367" cy="1455712"/>
          </a:xfrm>
          <a:custGeom>
            <a:rect b="b" l="l" r="r" t="t"/>
            <a:pathLst>
              <a:path extrusionOk="0" fill="none" h="21600" w="23609">
                <a:moveTo>
                  <a:pt x="23608" y="18"/>
                </a:moveTo>
                <a:cubicBezTo>
                  <a:pt x="23598" y="11940"/>
                  <a:pt x="13930" y="21599"/>
                  <a:pt x="2009" y="21600"/>
                </a:cubicBezTo>
                <a:cubicBezTo>
                  <a:pt x="1338" y="21600"/>
                  <a:pt x="667" y="21568"/>
                  <a:pt x="-1" y="21506"/>
                </a:cubicBezTo>
              </a:path>
              <a:path extrusionOk="0" h="21600" w="23609">
                <a:moveTo>
                  <a:pt x="23608" y="18"/>
                </a:moveTo>
                <a:cubicBezTo>
                  <a:pt x="23598" y="11940"/>
                  <a:pt x="13930" y="21599"/>
                  <a:pt x="2009" y="21600"/>
                </a:cubicBezTo>
                <a:cubicBezTo>
                  <a:pt x="1338" y="21600"/>
                  <a:pt x="667" y="21568"/>
                  <a:pt x="-1" y="21506"/>
                </a:cubicBezTo>
                <a:lnTo>
                  <a:pt x="2009" y="0"/>
                </a:lnTo>
                <a:lnTo>
                  <a:pt x="23608" y="18"/>
                </a:lnTo>
                <a:close/>
              </a:path>
            </a:pathLst>
          </a:custGeom>
          <a:noFill/>
          <a:ln cap="rnd" cmpd="sng" w="25400">
            <a:solidFill>
              <a:srgbClr val="33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79"/>
          <p:cNvSpPr/>
          <p:nvPr/>
        </p:nvSpPr>
        <p:spPr>
          <a:xfrm>
            <a:off x="890475" y="3925389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79"/>
          <p:cNvSpPr/>
          <p:nvPr/>
        </p:nvSpPr>
        <p:spPr>
          <a:xfrm>
            <a:off x="1154441" y="3925389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9"/>
          <p:cNvSpPr/>
          <p:nvPr/>
        </p:nvSpPr>
        <p:spPr>
          <a:xfrm>
            <a:off x="2408281" y="3376325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79"/>
          <p:cNvSpPr/>
          <p:nvPr/>
        </p:nvSpPr>
        <p:spPr>
          <a:xfrm>
            <a:off x="2606256" y="3254311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9"/>
          <p:cNvSpPr/>
          <p:nvPr/>
        </p:nvSpPr>
        <p:spPr>
          <a:xfrm>
            <a:off x="2870222" y="3620353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9"/>
          <p:cNvSpPr/>
          <p:nvPr/>
        </p:nvSpPr>
        <p:spPr>
          <a:xfrm>
            <a:off x="1484399" y="3803375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9"/>
          <p:cNvSpPr/>
          <p:nvPr/>
        </p:nvSpPr>
        <p:spPr>
          <a:xfrm>
            <a:off x="2944462" y="3376325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79"/>
          <p:cNvSpPr/>
          <p:nvPr/>
        </p:nvSpPr>
        <p:spPr>
          <a:xfrm>
            <a:off x="3142437" y="3803375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9"/>
          <p:cNvSpPr/>
          <p:nvPr/>
        </p:nvSpPr>
        <p:spPr>
          <a:xfrm>
            <a:off x="3142437" y="3559346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9"/>
          <p:cNvSpPr/>
          <p:nvPr/>
        </p:nvSpPr>
        <p:spPr>
          <a:xfrm>
            <a:off x="3406403" y="3681360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9"/>
          <p:cNvSpPr/>
          <p:nvPr/>
        </p:nvSpPr>
        <p:spPr>
          <a:xfrm>
            <a:off x="2606256" y="3559346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9"/>
          <p:cNvSpPr/>
          <p:nvPr/>
        </p:nvSpPr>
        <p:spPr>
          <a:xfrm>
            <a:off x="2012331" y="3559346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9"/>
          <p:cNvSpPr/>
          <p:nvPr/>
        </p:nvSpPr>
        <p:spPr>
          <a:xfrm>
            <a:off x="2210306" y="3315318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9"/>
          <p:cNvSpPr/>
          <p:nvPr/>
        </p:nvSpPr>
        <p:spPr>
          <a:xfrm>
            <a:off x="1880348" y="3315318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79"/>
          <p:cNvSpPr/>
          <p:nvPr/>
        </p:nvSpPr>
        <p:spPr>
          <a:xfrm>
            <a:off x="1088449" y="3681360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9"/>
          <p:cNvSpPr/>
          <p:nvPr/>
        </p:nvSpPr>
        <p:spPr>
          <a:xfrm>
            <a:off x="1286424" y="3559346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9"/>
          <p:cNvSpPr/>
          <p:nvPr/>
        </p:nvSpPr>
        <p:spPr>
          <a:xfrm>
            <a:off x="1550390" y="3620353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79"/>
          <p:cNvSpPr/>
          <p:nvPr/>
        </p:nvSpPr>
        <p:spPr>
          <a:xfrm>
            <a:off x="2276298" y="3559346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9"/>
          <p:cNvSpPr/>
          <p:nvPr/>
        </p:nvSpPr>
        <p:spPr>
          <a:xfrm>
            <a:off x="1616382" y="3376325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79"/>
          <p:cNvSpPr/>
          <p:nvPr/>
        </p:nvSpPr>
        <p:spPr>
          <a:xfrm>
            <a:off x="3538387" y="3925389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9"/>
          <p:cNvSpPr/>
          <p:nvPr/>
        </p:nvSpPr>
        <p:spPr>
          <a:xfrm>
            <a:off x="1814357" y="3681360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9"/>
          <p:cNvSpPr txBox="1"/>
          <p:nvPr/>
        </p:nvSpPr>
        <p:spPr>
          <a:xfrm>
            <a:off x="3736361" y="3498339"/>
            <a:ext cx="33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547" name="Google Shape;547;p79"/>
          <p:cNvSpPr txBox="1"/>
          <p:nvPr/>
        </p:nvSpPr>
        <p:spPr>
          <a:xfrm rot="-5400000">
            <a:off x="-72750" y="3570700"/>
            <a:ext cx="1044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residuals</a:t>
            </a:r>
            <a:endParaRPr sz="700"/>
          </a:p>
        </p:txBody>
      </p:sp>
      <p:cxnSp>
        <p:nvCxnSpPr>
          <p:cNvPr id="548" name="Google Shape;548;p79"/>
          <p:cNvCxnSpPr/>
          <p:nvPr/>
        </p:nvCxnSpPr>
        <p:spPr>
          <a:xfrm>
            <a:off x="4520011" y="3685173"/>
            <a:ext cx="3035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9" name="Google Shape;549;p79"/>
          <p:cNvCxnSpPr/>
          <p:nvPr/>
        </p:nvCxnSpPr>
        <p:spPr>
          <a:xfrm>
            <a:off x="4520011" y="3193304"/>
            <a:ext cx="0" cy="103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50" name="Google Shape;550;p79"/>
          <p:cNvSpPr txBox="1"/>
          <p:nvPr/>
        </p:nvSpPr>
        <p:spPr>
          <a:xfrm>
            <a:off x="7497881" y="3498339"/>
            <a:ext cx="3465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551" name="Google Shape;551;p79"/>
          <p:cNvCxnSpPr/>
          <p:nvPr/>
        </p:nvCxnSpPr>
        <p:spPr>
          <a:xfrm>
            <a:off x="4557131" y="3319130"/>
            <a:ext cx="2767500" cy="0"/>
          </a:xfrm>
          <a:prstGeom prst="straightConnector1">
            <a:avLst/>
          </a:prstGeom>
          <a:noFill/>
          <a:ln cap="flat" cmpd="sng" w="25400">
            <a:solidFill>
              <a:srgbClr val="3333CC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52" name="Google Shape;552;p79"/>
          <p:cNvCxnSpPr/>
          <p:nvPr/>
        </p:nvCxnSpPr>
        <p:spPr>
          <a:xfrm>
            <a:off x="4623123" y="4051216"/>
            <a:ext cx="2701500" cy="0"/>
          </a:xfrm>
          <a:prstGeom prst="straightConnector1">
            <a:avLst/>
          </a:prstGeom>
          <a:noFill/>
          <a:ln cap="flat" cmpd="sng" w="25400">
            <a:solidFill>
              <a:srgbClr val="3333C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53" name="Google Shape;553;p79"/>
          <p:cNvSpPr/>
          <p:nvPr/>
        </p:nvSpPr>
        <p:spPr>
          <a:xfrm>
            <a:off x="5113935" y="3502152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9"/>
          <p:cNvSpPr/>
          <p:nvPr/>
        </p:nvSpPr>
        <p:spPr>
          <a:xfrm>
            <a:off x="4849969" y="3380137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9"/>
          <p:cNvSpPr/>
          <p:nvPr/>
        </p:nvSpPr>
        <p:spPr>
          <a:xfrm>
            <a:off x="4520011" y="3807187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9"/>
          <p:cNvSpPr/>
          <p:nvPr/>
        </p:nvSpPr>
        <p:spPr>
          <a:xfrm>
            <a:off x="4651994" y="3624166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9"/>
          <p:cNvSpPr/>
          <p:nvPr/>
        </p:nvSpPr>
        <p:spPr>
          <a:xfrm>
            <a:off x="4586003" y="3380137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9"/>
          <p:cNvSpPr/>
          <p:nvPr/>
        </p:nvSpPr>
        <p:spPr>
          <a:xfrm>
            <a:off x="5443893" y="3624166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9"/>
          <p:cNvSpPr/>
          <p:nvPr/>
        </p:nvSpPr>
        <p:spPr>
          <a:xfrm>
            <a:off x="5443893" y="3319130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79"/>
          <p:cNvSpPr/>
          <p:nvPr/>
        </p:nvSpPr>
        <p:spPr>
          <a:xfrm>
            <a:off x="4849969" y="3807187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9"/>
          <p:cNvSpPr/>
          <p:nvPr/>
        </p:nvSpPr>
        <p:spPr>
          <a:xfrm>
            <a:off x="6103809" y="3319130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9"/>
          <p:cNvSpPr/>
          <p:nvPr/>
        </p:nvSpPr>
        <p:spPr>
          <a:xfrm>
            <a:off x="5707859" y="3441145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9"/>
          <p:cNvSpPr/>
          <p:nvPr/>
        </p:nvSpPr>
        <p:spPr>
          <a:xfrm>
            <a:off x="5575876" y="3868194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9"/>
          <p:cNvSpPr/>
          <p:nvPr/>
        </p:nvSpPr>
        <p:spPr>
          <a:xfrm>
            <a:off x="5179927" y="3807187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9"/>
          <p:cNvSpPr/>
          <p:nvPr/>
        </p:nvSpPr>
        <p:spPr>
          <a:xfrm>
            <a:off x="6697733" y="3502152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9"/>
          <p:cNvSpPr/>
          <p:nvPr/>
        </p:nvSpPr>
        <p:spPr>
          <a:xfrm>
            <a:off x="6103809" y="3807187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9"/>
          <p:cNvSpPr/>
          <p:nvPr/>
        </p:nvSpPr>
        <p:spPr>
          <a:xfrm>
            <a:off x="5839843" y="3685173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9"/>
          <p:cNvSpPr/>
          <p:nvPr/>
        </p:nvSpPr>
        <p:spPr>
          <a:xfrm>
            <a:off x="6697733" y="3746180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79"/>
          <p:cNvSpPr/>
          <p:nvPr/>
        </p:nvSpPr>
        <p:spPr>
          <a:xfrm>
            <a:off x="6235792" y="3624166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9"/>
          <p:cNvSpPr/>
          <p:nvPr/>
        </p:nvSpPr>
        <p:spPr>
          <a:xfrm>
            <a:off x="6367775" y="3868194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9"/>
          <p:cNvSpPr/>
          <p:nvPr/>
        </p:nvSpPr>
        <p:spPr>
          <a:xfrm>
            <a:off x="6433767" y="3441145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9"/>
          <p:cNvSpPr/>
          <p:nvPr/>
        </p:nvSpPr>
        <p:spPr>
          <a:xfrm>
            <a:off x="7027691" y="3868194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9"/>
          <p:cNvSpPr/>
          <p:nvPr/>
        </p:nvSpPr>
        <p:spPr>
          <a:xfrm>
            <a:off x="6895708" y="3380137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9"/>
          <p:cNvSpPr/>
          <p:nvPr/>
        </p:nvSpPr>
        <p:spPr>
          <a:xfrm>
            <a:off x="7225665" y="3563159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9"/>
          <p:cNvSpPr/>
          <p:nvPr/>
        </p:nvSpPr>
        <p:spPr>
          <a:xfrm>
            <a:off x="6895708" y="3624166"/>
            <a:ext cx="198000" cy="183000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9"/>
          <p:cNvCxnSpPr/>
          <p:nvPr/>
        </p:nvCxnSpPr>
        <p:spPr>
          <a:xfrm>
            <a:off x="692500" y="1549924"/>
            <a:ext cx="0" cy="1216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77" name="Google Shape;577;p79"/>
          <p:cNvCxnSpPr/>
          <p:nvPr/>
        </p:nvCxnSpPr>
        <p:spPr>
          <a:xfrm>
            <a:off x="692500" y="2766254"/>
            <a:ext cx="2903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78" name="Google Shape;578;p79"/>
          <p:cNvCxnSpPr/>
          <p:nvPr/>
        </p:nvCxnSpPr>
        <p:spPr>
          <a:xfrm flipH="1" rot="10800000">
            <a:off x="692500" y="1424011"/>
            <a:ext cx="3109800" cy="97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79" name="Google Shape;579;p79"/>
          <p:cNvSpPr/>
          <p:nvPr/>
        </p:nvSpPr>
        <p:spPr>
          <a:xfrm rot="-7445839">
            <a:off x="1027655" y="2516768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9"/>
          <p:cNvSpPr/>
          <p:nvPr/>
        </p:nvSpPr>
        <p:spPr>
          <a:xfrm rot="-7445839">
            <a:off x="1357613" y="2394754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79"/>
          <p:cNvSpPr/>
          <p:nvPr/>
        </p:nvSpPr>
        <p:spPr>
          <a:xfrm rot="-7445839">
            <a:off x="2545461" y="1479648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9"/>
          <p:cNvSpPr/>
          <p:nvPr/>
        </p:nvSpPr>
        <p:spPr>
          <a:xfrm rot="-7445839">
            <a:off x="2743436" y="1662669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9"/>
          <p:cNvSpPr/>
          <p:nvPr/>
        </p:nvSpPr>
        <p:spPr>
          <a:xfrm rot="-7445839">
            <a:off x="3147634" y="1357634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9"/>
          <p:cNvSpPr/>
          <p:nvPr/>
        </p:nvSpPr>
        <p:spPr>
          <a:xfrm rot="-7445839">
            <a:off x="1621579" y="2211733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9"/>
          <p:cNvSpPr/>
          <p:nvPr/>
        </p:nvSpPr>
        <p:spPr>
          <a:xfrm rot="-7445839">
            <a:off x="3007402" y="1601662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9"/>
          <p:cNvSpPr/>
          <p:nvPr/>
        </p:nvSpPr>
        <p:spPr>
          <a:xfrm rot="-7445839">
            <a:off x="3345609" y="1662669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9"/>
          <p:cNvSpPr/>
          <p:nvPr/>
        </p:nvSpPr>
        <p:spPr>
          <a:xfrm rot="-7445839">
            <a:off x="3345609" y="1418641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9"/>
          <p:cNvSpPr/>
          <p:nvPr/>
        </p:nvSpPr>
        <p:spPr>
          <a:xfrm rot="-7445839">
            <a:off x="3609575" y="1479648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9"/>
          <p:cNvSpPr/>
          <p:nvPr/>
        </p:nvSpPr>
        <p:spPr>
          <a:xfrm rot="-7445839">
            <a:off x="2883668" y="1296626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9"/>
          <p:cNvSpPr/>
          <p:nvPr/>
        </p:nvSpPr>
        <p:spPr>
          <a:xfrm rot="-7445839">
            <a:off x="2149512" y="1784683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9"/>
          <p:cNvSpPr/>
          <p:nvPr/>
        </p:nvSpPr>
        <p:spPr>
          <a:xfrm rot="-7445839">
            <a:off x="2281495" y="1479648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9"/>
          <p:cNvSpPr/>
          <p:nvPr/>
        </p:nvSpPr>
        <p:spPr>
          <a:xfrm rot="-7445839">
            <a:off x="2025777" y="1540655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9"/>
          <p:cNvSpPr/>
          <p:nvPr/>
        </p:nvSpPr>
        <p:spPr>
          <a:xfrm rot="-7445839">
            <a:off x="1225630" y="2211733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9"/>
          <p:cNvSpPr/>
          <p:nvPr/>
        </p:nvSpPr>
        <p:spPr>
          <a:xfrm rot="-7445839">
            <a:off x="1423604" y="2028712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9"/>
          <p:cNvSpPr/>
          <p:nvPr/>
        </p:nvSpPr>
        <p:spPr>
          <a:xfrm rot="-7445839">
            <a:off x="1687571" y="2028712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9"/>
          <p:cNvSpPr/>
          <p:nvPr/>
        </p:nvSpPr>
        <p:spPr>
          <a:xfrm rot="-7445839">
            <a:off x="2413478" y="1723676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9"/>
          <p:cNvSpPr/>
          <p:nvPr/>
        </p:nvSpPr>
        <p:spPr>
          <a:xfrm rot="-7445839">
            <a:off x="1753562" y="1662669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79"/>
          <p:cNvSpPr/>
          <p:nvPr/>
        </p:nvSpPr>
        <p:spPr>
          <a:xfrm rot="-7445839">
            <a:off x="3675567" y="1723676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79"/>
          <p:cNvSpPr/>
          <p:nvPr/>
        </p:nvSpPr>
        <p:spPr>
          <a:xfrm rot="-7445839">
            <a:off x="1951537" y="1967705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9"/>
          <p:cNvSpPr txBox="1"/>
          <p:nvPr/>
        </p:nvSpPr>
        <p:spPr>
          <a:xfrm>
            <a:off x="502774" y="1180069"/>
            <a:ext cx="33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601" name="Google Shape;601;p79"/>
          <p:cNvSpPr txBox="1"/>
          <p:nvPr/>
        </p:nvSpPr>
        <p:spPr>
          <a:xfrm>
            <a:off x="3538387" y="2583233"/>
            <a:ext cx="404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02" name="Google Shape;602;p79"/>
          <p:cNvSpPr txBox="1"/>
          <p:nvPr/>
        </p:nvSpPr>
        <p:spPr>
          <a:xfrm rot="-5400000">
            <a:off x="3754760" y="3570700"/>
            <a:ext cx="1044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residuals</a:t>
            </a:r>
            <a:endParaRPr sz="700"/>
          </a:p>
        </p:txBody>
      </p:sp>
      <p:cxnSp>
        <p:nvCxnSpPr>
          <p:cNvPr id="603" name="Google Shape;603;p79"/>
          <p:cNvCxnSpPr/>
          <p:nvPr/>
        </p:nvCxnSpPr>
        <p:spPr>
          <a:xfrm>
            <a:off x="4454020" y="1488917"/>
            <a:ext cx="0" cy="1216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04" name="Google Shape;604;p79"/>
          <p:cNvCxnSpPr/>
          <p:nvPr/>
        </p:nvCxnSpPr>
        <p:spPr>
          <a:xfrm>
            <a:off x="4454020" y="2705247"/>
            <a:ext cx="2903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05" name="Google Shape;605;p79"/>
          <p:cNvSpPr/>
          <p:nvPr/>
        </p:nvSpPr>
        <p:spPr>
          <a:xfrm rot="-7445839">
            <a:off x="4789174" y="2455761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9"/>
          <p:cNvSpPr/>
          <p:nvPr/>
        </p:nvSpPr>
        <p:spPr>
          <a:xfrm rot="-7445839">
            <a:off x="5119132" y="2333747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9"/>
          <p:cNvSpPr/>
          <p:nvPr/>
        </p:nvSpPr>
        <p:spPr>
          <a:xfrm rot="-7445839">
            <a:off x="6306981" y="1418641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79"/>
          <p:cNvSpPr/>
          <p:nvPr/>
        </p:nvSpPr>
        <p:spPr>
          <a:xfrm rot="-7445839">
            <a:off x="6504955" y="1601662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79"/>
          <p:cNvSpPr/>
          <p:nvPr/>
        </p:nvSpPr>
        <p:spPr>
          <a:xfrm rot="-7445839">
            <a:off x="6909154" y="1296626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79"/>
          <p:cNvSpPr/>
          <p:nvPr/>
        </p:nvSpPr>
        <p:spPr>
          <a:xfrm rot="-7445839">
            <a:off x="5383099" y="2150726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9"/>
          <p:cNvSpPr/>
          <p:nvPr/>
        </p:nvSpPr>
        <p:spPr>
          <a:xfrm rot="-7445839">
            <a:off x="6768922" y="1540655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9"/>
          <p:cNvSpPr/>
          <p:nvPr/>
        </p:nvSpPr>
        <p:spPr>
          <a:xfrm rot="-7445839">
            <a:off x="7107128" y="1601662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9"/>
          <p:cNvSpPr/>
          <p:nvPr/>
        </p:nvSpPr>
        <p:spPr>
          <a:xfrm rot="-7445839">
            <a:off x="7107128" y="1357634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9"/>
          <p:cNvSpPr/>
          <p:nvPr/>
        </p:nvSpPr>
        <p:spPr>
          <a:xfrm rot="-7445839">
            <a:off x="7371095" y="1418641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9"/>
          <p:cNvSpPr/>
          <p:nvPr/>
        </p:nvSpPr>
        <p:spPr>
          <a:xfrm rot="-7445839">
            <a:off x="6645187" y="1235619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79"/>
          <p:cNvSpPr/>
          <p:nvPr/>
        </p:nvSpPr>
        <p:spPr>
          <a:xfrm rot="-7445839">
            <a:off x="5911031" y="1723676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9"/>
          <p:cNvSpPr/>
          <p:nvPr/>
        </p:nvSpPr>
        <p:spPr>
          <a:xfrm rot="-7445839">
            <a:off x="6043014" y="1418641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9"/>
          <p:cNvSpPr/>
          <p:nvPr/>
        </p:nvSpPr>
        <p:spPr>
          <a:xfrm rot="-7445839">
            <a:off x="5787297" y="1479648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9"/>
          <p:cNvSpPr/>
          <p:nvPr/>
        </p:nvSpPr>
        <p:spPr>
          <a:xfrm rot="-7445839">
            <a:off x="4987149" y="2150726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9"/>
          <p:cNvSpPr/>
          <p:nvPr/>
        </p:nvSpPr>
        <p:spPr>
          <a:xfrm rot="-7445839">
            <a:off x="5185124" y="1967705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9"/>
          <p:cNvSpPr/>
          <p:nvPr/>
        </p:nvSpPr>
        <p:spPr>
          <a:xfrm rot="-7445839">
            <a:off x="5449090" y="1967705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9"/>
          <p:cNvSpPr/>
          <p:nvPr/>
        </p:nvSpPr>
        <p:spPr>
          <a:xfrm rot="-7445839">
            <a:off x="6174997" y="1662669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9"/>
          <p:cNvSpPr/>
          <p:nvPr/>
        </p:nvSpPr>
        <p:spPr>
          <a:xfrm rot="-7445839">
            <a:off x="5457339" y="1662669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9"/>
          <p:cNvSpPr/>
          <p:nvPr/>
        </p:nvSpPr>
        <p:spPr>
          <a:xfrm rot="-7445839">
            <a:off x="7437086" y="1662669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9"/>
          <p:cNvSpPr/>
          <p:nvPr/>
        </p:nvSpPr>
        <p:spPr>
          <a:xfrm rot="-7445839">
            <a:off x="5713056" y="1906697"/>
            <a:ext cx="187299" cy="193833"/>
          </a:xfrm>
          <a:prstGeom prst="ellipse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79"/>
          <p:cNvSpPr txBox="1"/>
          <p:nvPr/>
        </p:nvSpPr>
        <p:spPr>
          <a:xfrm>
            <a:off x="4264294" y="1119062"/>
            <a:ext cx="33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627" name="Google Shape;627;p79"/>
          <p:cNvSpPr txBox="1"/>
          <p:nvPr/>
        </p:nvSpPr>
        <p:spPr>
          <a:xfrm>
            <a:off x="7299906" y="2522225"/>
            <a:ext cx="404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28" name="Google Shape;628;p79"/>
          <p:cNvSpPr/>
          <p:nvPr/>
        </p:nvSpPr>
        <p:spPr>
          <a:xfrm>
            <a:off x="4858218" y="1485105"/>
            <a:ext cx="2771647" cy="1159134"/>
          </a:xfrm>
          <a:custGeom>
            <a:rect b="b" l="l" r="r" t="t"/>
            <a:pathLst>
              <a:path extrusionOk="0" h="912" w="2016">
                <a:moveTo>
                  <a:pt x="0" y="912"/>
                </a:moveTo>
                <a:cubicBezTo>
                  <a:pt x="264" y="600"/>
                  <a:pt x="528" y="288"/>
                  <a:pt x="864" y="144"/>
                </a:cubicBezTo>
                <a:cubicBezTo>
                  <a:pt x="1200" y="0"/>
                  <a:pt x="1824" y="64"/>
                  <a:pt x="2016" y="4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Analysis</a:t>
            </a:r>
            <a:endParaRPr/>
          </a:p>
        </p:txBody>
      </p:sp>
      <p:sp>
        <p:nvSpPr>
          <p:cNvPr id="634" name="Google Shape;634;p8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Plot residuals vs fitted values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 Plot residuals against independent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3) Plot residuals against time (for time-series data)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Look for patterns which may suggest: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Missing variables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Misspecification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Heteroskedasticity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Autocorrelation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Diagnostic Tests</a:t>
            </a:r>
            <a:endParaRPr/>
          </a:p>
        </p:txBody>
      </p:sp>
      <p:sp>
        <p:nvSpPr>
          <p:cNvPr id="640" name="Google Shape;640;p81"/>
          <p:cNvSpPr txBox="1"/>
          <p:nvPr>
            <p:ph idx="1" type="body"/>
          </p:nvPr>
        </p:nvSpPr>
        <p:spPr>
          <a:xfrm>
            <a:off x="147450" y="1698700"/>
            <a:ext cx="3179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There are several statistical tests used to test the assumptions in </a:t>
            </a:r>
            <a:r>
              <a:rPr b="1" lang="en" sz="2300"/>
              <a:t>regression</a:t>
            </a:r>
            <a:r>
              <a:rPr b="1" lang="en" sz="2300"/>
              <a:t> analysis. 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/>
          </a:p>
        </p:txBody>
      </p:sp>
      <p:graphicFrame>
        <p:nvGraphicFramePr>
          <p:cNvPr id="641" name="Google Shape;641;p81"/>
          <p:cNvGraphicFramePr/>
          <p:nvPr/>
        </p:nvGraphicFramePr>
        <p:xfrm>
          <a:off x="3621675" y="169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{1578ED5C-0B89-48B6-8039-789E71A3638F}</a:tableStyleId>
              </a:tblPr>
              <a:tblGrid>
                <a:gridCol w="2322975"/>
                <a:gridCol w="28114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Purpose</a:t>
                      </a:r>
                      <a:endParaRPr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F-Test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Overall Model Significance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T-Test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Individual Coefficient Significance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White and Breusch-Pagan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Heteroskedasticity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Durbin-Watson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Autocorrelation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Ramsey's RESET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Functional Form / Variable Selection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Variance Inflation Factor (VIF)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Multicollinearity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Shapiro-Wilk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Normality of Residual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Cook's Distance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Influence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/ Outliers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With Software!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0" y="1634125"/>
            <a:ext cx="5143499" cy="279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550" y="2089299"/>
            <a:ext cx="3418601" cy="18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F-Test For Overall Significance</a:t>
            </a:r>
            <a:endParaRPr/>
          </a:p>
        </p:txBody>
      </p:sp>
      <p:sp>
        <p:nvSpPr>
          <p:cNvPr id="647" name="Google Shape;647;p82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test for the statistical </a:t>
            </a:r>
            <a:r>
              <a:rPr lang="en"/>
              <a:t>significance</a:t>
            </a:r>
            <a:r>
              <a:rPr lang="en"/>
              <a:t> of the entire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Tests the model vs a model with no independent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H0: B1 + B2 + B3…+ BN =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HA: At least one coefficient =/=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 = number of independent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- k - 1 = degrees of freedom for the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82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MSR: Mean Square Regression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MSR = SSR / k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MSE: Mean Square Error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MSE = SSE / n - k - 1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 = MSR / MSE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 Test / Table</a:t>
            </a:r>
            <a:endParaRPr/>
          </a:p>
        </p:txBody>
      </p:sp>
      <p:sp>
        <p:nvSpPr>
          <p:cNvPr id="654" name="Google Shape;654;p83"/>
          <p:cNvSpPr txBox="1"/>
          <p:nvPr>
            <p:ph idx="1" type="body"/>
          </p:nvPr>
        </p:nvSpPr>
        <p:spPr>
          <a:xfrm>
            <a:off x="387900" y="1489825"/>
            <a:ext cx="3999900" cy="16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table based on alpha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 = number of independent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DF1 / DFN = 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DF2 / DFD = n - k - 1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83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99" y="403650"/>
            <a:ext cx="4431714" cy="424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00" y="2900275"/>
            <a:ext cx="3136225" cy="20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Dummy, Categorical, and Interaction Variables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5"/>
          <p:cNvSpPr txBox="1"/>
          <p:nvPr>
            <p:ph type="title"/>
          </p:nvPr>
        </p:nvSpPr>
        <p:spPr>
          <a:xfrm>
            <a:off x="387900" y="555600"/>
            <a:ext cx="6766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  / Categorical Variables</a:t>
            </a:r>
            <a:endParaRPr/>
          </a:p>
        </p:txBody>
      </p:sp>
      <p:sp>
        <p:nvSpPr>
          <p:cNvPr id="668" name="Google Shape;668;p85"/>
          <p:cNvSpPr txBox="1"/>
          <p:nvPr>
            <p:ph idx="1" type="body"/>
          </p:nvPr>
        </p:nvSpPr>
        <p:spPr>
          <a:xfrm>
            <a:off x="387900" y="1594025"/>
            <a:ext cx="40284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340"/>
              <a:t>Binary variables indicating:</a:t>
            </a:r>
            <a:endParaRPr sz="134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340"/>
              <a:t>Yes or No</a:t>
            </a:r>
            <a:endParaRPr sz="134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340"/>
              <a:t>On or off</a:t>
            </a:r>
            <a:endParaRPr sz="134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340"/>
              <a:t>True or false</a:t>
            </a:r>
            <a:endParaRPr sz="134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340"/>
              <a:t>Event or not event</a:t>
            </a:r>
            <a:endParaRPr sz="134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340"/>
              <a:t>Anything or not-anything</a:t>
            </a:r>
            <a:endParaRPr sz="134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4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340"/>
              <a:t>Create using 1 for whenever the condition is met and 0 for whenever it is not met</a:t>
            </a:r>
            <a:endParaRPr sz="134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40"/>
          </a:p>
        </p:txBody>
      </p:sp>
      <p:pic>
        <p:nvPicPr>
          <p:cNvPr id="669" name="Google Shape;66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925" y="2141888"/>
            <a:ext cx="3840426" cy="1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2" y="0"/>
            <a:ext cx="89605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 Terms</a:t>
            </a:r>
            <a:endParaRPr/>
          </a:p>
        </p:txBody>
      </p:sp>
      <p:sp>
        <p:nvSpPr>
          <p:cNvPr id="682" name="Google Shape;682;p87"/>
          <p:cNvSpPr txBox="1"/>
          <p:nvPr>
            <p:ph idx="1" type="body"/>
          </p:nvPr>
        </p:nvSpPr>
        <p:spPr>
          <a:xfrm>
            <a:off x="387900" y="1136038"/>
            <a:ext cx="2873700" cy="30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95"/>
              <a:t>If you suspect that one variable’s effect is different under some conditions, create a new interaction variable by multiplying the two variables together and including it, alongside the original variables, in a new model</a:t>
            </a:r>
            <a:endParaRPr sz="139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95"/>
              <a:t>X1 = Gender (1 if male, 0 if female)</a:t>
            </a:r>
            <a:endParaRPr sz="139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95"/>
              <a:t>X2 = Experience (years)</a:t>
            </a:r>
            <a:endParaRPr sz="139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95"/>
              <a:t>B(X1*X2) = Slope dummy indicating a difference in the way that experience relates to wage for me </a:t>
            </a:r>
            <a:endParaRPr sz="139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95"/>
              <a:t>Must include both solo variables too</a:t>
            </a:r>
            <a:endParaRPr sz="139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9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395"/>
          </a:p>
        </p:txBody>
      </p:sp>
      <p:pic>
        <p:nvPicPr>
          <p:cNvPr id="683" name="Google Shape;68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850" y="1313875"/>
            <a:ext cx="4709699" cy="270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Periodic / Seasonal</a:t>
            </a:r>
            <a:endParaRPr/>
          </a:p>
        </p:txBody>
      </p:sp>
      <p:sp>
        <p:nvSpPr>
          <p:cNvPr id="689" name="Google Shape;689;p8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one less variable than category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Four quarters per year, so make three binary variables corresponding to any three quarters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 = B0 + B1(Q2) + B2(Q3) + B3(Q4)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Interpretation: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beta coefficient is the difference between Q1 and the other quarters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B1 is the effect of being in the second quarter, relative to the first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B2 is the effect of being in the </a:t>
            </a:r>
            <a:r>
              <a:rPr lang="en"/>
              <a:t>third</a:t>
            </a:r>
            <a:r>
              <a:rPr lang="en"/>
              <a:t> quarter, relative to the first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Variables</a:t>
            </a:r>
            <a:endParaRPr/>
          </a:p>
        </p:txBody>
      </p:sp>
      <p:graphicFrame>
        <p:nvGraphicFramePr>
          <p:cNvPr id="695" name="Google Shape;695;p89"/>
          <p:cNvGraphicFramePr/>
          <p:nvPr/>
        </p:nvGraphicFramePr>
        <p:xfrm>
          <a:off x="895125" y="201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{87024867-A8FD-4308-9448-E73E9127FF0C}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Y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X1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Quarter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Q2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Q3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Q4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2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4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6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7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8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4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Variables</a:t>
            </a:r>
            <a:endParaRPr/>
          </a:p>
        </p:txBody>
      </p:sp>
      <p:sp>
        <p:nvSpPr>
          <p:cNvPr id="701" name="Google Shape;701;p9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you do this with months?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11 variables…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Lagging and Leading Variables</a:t>
            </a:r>
            <a:endParaRPr/>
          </a:p>
        </p:txBody>
      </p:sp>
      <p:sp>
        <p:nvSpPr>
          <p:cNvPr id="707" name="Google Shape;707;p91"/>
          <p:cNvSpPr txBox="1"/>
          <p:nvPr>
            <p:ph idx="1" type="body"/>
          </p:nvPr>
        </p:nvSpPr>
        <p:spPr>
          <a:xfrm>
            <a:off x="387900" y="1489825"/>
            <a:ext cx="3219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know how past values relate to present/future values?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Examples: Marketing, monetary policy,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Create a lagging or leading variable by shifting the variable forward or backward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675" y="2188163"/>
            <a:ext cx="4705350" cy="16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Fitted Values / Predicted Values / Y-Hat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Fitted values are the estimated values of the dependent variable given each value of the </a:t>
            </a:r>
            <a:r>
              <a:rPr lang="en"/>
              <a:t>independent</a:t>
            </a:r>
            <a:r>
              <a:rPr lang="en"/>
              <a:t> variable(s)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271300"/>
            <a:ext cx="4267199" cy="290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730" y="2970500"/>
            <a:ext cx="3412445" cy="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Assessing Models</a:t>
            </a:r>
            <a:endParaRPr/>
          </a:p>
        </p:txBody>
      </p:sp>
      <p:sp>
        <p:nvSpPr>
          <p:cNvPr id="714" name="Google Shape;714;p9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Compare models using: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T</a:t>
            </a:r>
            <a:r>
              <a:rPr lang="en"/>
              <a:t>heory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F-Test of overall significance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R^2 (usually rises with new variables, even if bad)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Adjusted R^2 - Like R^2, but </a:t>
            </a:r>
            <a:r>
              <a:rPr lang="en"/>
              <a:t>penalized</a:t>
            </a:r>
            <a:r>
              <a:rPr lang="en"/>
              <a:t> for adding variables (higher = better)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AIC and BIC tests (lower = better)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Out of sample testing / cross-validation - Leave some data out of fitting process, then see how well that data is predicted by the model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Other research / literature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R^2, Adjusted R^2, AIC, &amp; BIC</a:t>
            </a:r>
            <a:endParaRPr/>
          </a:p>
        </p:txBody>
      </p:sp>
      <p:sp>
        <p:nvSpPr>
          <p:cNvPr id="720" name="Google Shape;720;p9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multiple models with the same dependent variable only.  If you transform the dependent variable, you cannot compare using the criteria below: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R^2: Higher is better (but be careful because more variables raises R^2)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Adjusted R^2: Higher is better (penalizes for </a:t>
            </a:r>
            <a:r>
              <a:rPr lang="en"/>
              <a:t>irrelevant</a:t>
            </a:r>
            <a:r>
              <a:rPr lang="en"/>
              <a:t> variables)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Akaike Information Criterion (AIC): Lower is better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Bayesian I</a:t>
            </a:r>
            <a:r>
              <a:rPr lang="en"/>
              <a:t>nformation</a:t>
            </a:r>
            <a:r>
              <a:rPr lang="en"/>
              <a:t> Criterion (BIC): Lower is better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 &amp; Full Reporting</a:t>
            </a:r>
            <a:endParaRPr/>
          </a:p>
        </p:txBody>
      </p:sp>
      <p:sp>
        <p:nvSpPr>
          <p:cNvPr id="726" name="Google Shape;726;p94"/>
          <p:cNvSpPr txBox="1"/>
          <p:nvPr>
            <p:ph idx="1" type="body"/>
          </p:nvPr>
        </p:nvSpPr>
        <p:spPr>
          <a:xfrm>
            <a:off x="387900" y="1489825"/>
            <a:ext cx="7940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Honest research likely requires publishing the results of many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Summarize the coefficients, providing averages, ranges, or just a table of 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Create separate models to address different </a:t>
            </a:r>
            <a:r>
              <a:rPr lang="en"/>
              <a:t>deficiencies</a:t>
            </a:r>
            <a:r>
              <a:rPr lang="en"/>
              <a:t> and report their strengths and weaknesses.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Don’t hide methods or weaknesses.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Parsimony and </a:t>
            </a:r>
            <a:r>
              <a:rPr lang="en"/>
              <a:t>Occam's</a:t>
            </a:r>
            <a:r>
              <a:rPr lang="en"/>
              <a:t> Razor</a:t>
            </a:r>
            <a:endParaRPr/>
          </a:p>
        </p:txBody>
      </p:sp>
      <p:sp>
        <p:nvSpPr>
          <p:cNvPr id="732" name="Google Shape;732;p9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is better, all things being equal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equally effective model with less complexity is likely superior for practical and philosophical reasons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Overfitting: Creating a model so specific that it is perfect for describing the dataset used to train the model, but has much less value when tested “out of sample”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Less specificity means less chance of overfitting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/ Errors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are the difference between the actual values of the dependent variable (Y)  and the predicted values of the dependent variable (Y-hat)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25" y="3246675"/>
            <a:ext cx="3258124" cy="1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275" y="1144125"/>
            <a:ext cx="4267200" cy="2713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